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3"/>
    <p:sldId id="657" r:id="rId4"/>
    <p:sldId id="1383" r:id="rId5"/>
    <p:sldId id="1384" r:id="rId6"/>
    <p:sldId id="647" r:id="rId7"/>
    <p:sldId id="648" r:id="rId8"/>
    <p:sldId id="649" r:id="rId9"/>
    <p:sldId id="650" r:id="rId10"/>
    <p:sldId id="401" r:id="rId11"/>
    <p:sldId id="402" r:id="rId12"/>
    <p:sldId id="652" r:id="rId13"/>
    <p:sldId id="653" r:id="rId14"/>
    <p:sldId id="459" r:id="rId15"/>
    <p:sldId id="654" r:id="rId16"/>
    <p:sldId id="655" r:id="rId17"/>
    <p:sldId id="1386" r:id="rId18"/>
    <p:sldId id="1387" r:id="rId19"/>
    <p:sldId id="1388" r:id="rId20"/>
    <p:sldId id="1355" r:id="rId21"/>
    <p:sldId id="1389" r:id="rId22"/>
    <p:sldId id="1358" r:id="rId23"/>
    <p:sldId id="1364" r:id="rId24"/>
    <p:sldId id="1365" r:id="rId25"/>
    <p:sldId id="1357" r:id="rId26"/>
    <p:sldId id="1363" r:id="rId27"/>
    <p:sldId id="1360" r:id="rId28"/>
    <p:sldId id="1361" r:id="rId29"/>
    <p:sldId id="1362" r:id="rId30"/>
    <p:sldId id="1373" r:id="rId31"/>
    <p:sldId id="1390" r:id="rId32"/>
    <p:sldId id="1391" r:id="rId3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itchFamily="2" charset="-122"/>
        <a:cs typeface="+mn-cs"/>
      </a:defRPr>
    </a:lvl9pPr>
  </p:defaultTextStyle>
  <p:extLst>
    <p:ext uri="{EFAFB233-063F-42B5-8137-9DF3F51BA10A}">
      <p15:sldGuideLst xmlns:p15="http://schemas.microsoft.com/office/powerpoint/2012/main">
        <p15:guide id="1" orient="horz" pos="2166" userDrawn="1">
          <p15:clr>
            <a:srgbClr val="A4A3A4"/>
          </p15:clr>
        </p15:guide>
        <p15:guide id="2" pos="28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31"/>
    <p:restoredTop sz="94640"/>
  </p:normalViewPr>
  <p:slideViewPr>
    <p:cSldViewPr showGuides="1">
      <p:cViewPr varScale="1">
        <p:scale>
          <a:sx n="87" d="100"/>
          <a:sy n="87" d="100"/>
        </p:scale>
        <p:origin x="-1056" y="-84"/>
      </p:cViewPr>
      <p:guideLst>
        <p:guide orient="horz" pos="2166"/>
        <p:guide pos="283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1564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0T22:45: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886.000 783.000,'0.036'-0.003,"0.054"-0.004,0.060-0.005,0.059-0.005,0.052-0.004,0.044-0.004,0.035-0.003,0.026-0.002,0.019-0.002,0.013-0.001,0.008-0.001,0.004 0.000,0.002 0.000,0.000 0.000,-0.001 0.000,-0.002 0.000,-0.002 0.000,-0.002 0.000,-0.002 0.000,-0.001 0.000,-0.001 0.000,-0.001 0.000,-0.001 0.000,0.000 0.000,0.000 0.000,0.000 0.000,0.000 0.000,0.000 0.000,0.000 0.000,0.000 0.000,-0.001 0.007,0.100 0.003,0.120 0.004,0.179-0.018,0.207-0.031,0.212-0.037,0.202-0.039,0.182-0.038,0.157-0.035,0.369-0.052,-0.089 0.016,-0.168 0.032,-0.201 0.039,-0.424 0.060,-0.096 0.025,-0.616 0.058,0.728-0.043,0.061-0.013,0.024-0.022,0.093-0.017,-0.008 0.002,-0.020 0.009,-0.026 0.014,-0.029 0.016,-0.023 0.016,-0.049 0.016,-0.051 0.015,-0.188 0.016,0.013 0.008,0.110 0.006,-0.054 0.007,-0.073 0.005,-0.082 0.004,-0.356 0.001,-0.031 0.001,0.095 0.001,0.030 0.001,0.412 0.002,0.038 0.000,0.012 0.000,-0.005-0.001,-0.015-0.001,-0.063-0.001,-0.018-0.001,-0.015-0.001,-0.319-0.001,0.005 0.000,0.150 0.000,-0.024 0.000,-0.036 0.000,-0.042 0.000,0.027 0.000,-0.001 0.000,-0.262 0.000,0.016 0.000,0.335 0.000,-0.035 0.000,-0.063 0.000,-0.078 0.000,-0.065 0.000,-0.034 0.000,-0.019 0.000,-0.462 0.000,0.509 0.000,0.061 0.000,0.026 0.000,0.204 0.000,0.056 0.000,0.051 0.000,0.044 0.000,0.037 0.000,0.229 0.000,0.053 0.000,-0.094 0.018,0.035 0.029,0.034 0.033,0.031 0.034,-0.038 0.017,-0.145-0.001,-0.176-0.011,-0.181-0.016,-0.171-0.018,-0.151-0.018,-0.127-0.017,-0.133-0.023,0.045-0.006,0.244-0.001,0.021-0.009,-0.013-0.007,-0.033-0.004,-0.042-0.003,-0.045-0.002,-0.043-0.001,0.074 0.065,0.093 0.039,0.066 0.019,-0.127-0.009,0.045 0.030,0.169 0.055,0.019 0.007,-0.001-0.006,-0.015-0.014,-0.041-0.005,0.016 0.020,0.025 0.005,0.029-0.006,0.238 0.036,-0.045-0.033,-0.074-0.036,-0.085-0.036,-0.086-0.032,-0.579-0.077,0.350 0.038,0.062 0.015,0.277 0.041,0.058 0.007,0.030 0.000,0.117 0.007,-0.030-0.013,-0.051-0.015,-0.062-0.016,-0.220-0.028,-0.004-0.009,0.328 0.005,-0.087-0.017,-0.107-0.013,-0.110-0.010,-0.103-0.007,-0.089-0.004,-0.073-0.003,-0.055 0.000,0.065 0.000,0.092 0.000,0.105 0.000,0.185 0.000,0.086 0.001,0.062 0.001,0.042 0.001,-0.803 0.002,0.752-0.001,0.075 0.000,0.036 0.000,0.215 0.000,0.043 0.000,0.033 0.000,0.024 0.000,0.017 0.000,0.106 0.000,-0.048 0.000,-0.293 0.000,-0.087 0.000,-0.091 0.000,-0.089 0.000,0.146-0.020,-0.025-0.031,0.003-0.036,0.020-0.035,-0.244 0.022,0.013 0.000,0.018 0.005,0.275-0.017,-0.020 0.017,-0.040 0.019,-0.049 0.018,-0.011 0.003,0.132-0.021,0.102-0.028,-0.335 0.026,0.048-0.003,0.826-0.067,-0.070 0.012,-0.154 0.019,-0.192 0.022,-0.198 0.022,-0.940 0.061,0.385-0.020,-0.027 0.006,0.288-0.004,-0.063 0.011,-0.061 0.008,-0.056 0.006,-0.048 0.005,-0.040 0.003,-0.161 0.000,0.021 0.001,0.018 0.000,0.015 0.000,0.326 0.002,0.026 0.000,0.008-0.001,-0.003-0.001,-0.281-0.002,0.051 0.000,0.260 0.000,0.067 0.000,0.325 0.000,0.092 0.000,0.069 0.000,0.049 0.000,0.032 0.000,0.019 0.000,-0.195 0.000,-0.024 0.000,-0.027 0.000,-0.027 0.000,-0.025 0.000,-0.022 0.000,-0.018 0.000,-0.037 0.000,0.115 0.000,0.070 0.000,0.058 0.000,0.046 0.000,0.452 0.000,-0.058 0.000,-0.102 0.000,-0.122 0.000,-0.125 0.000,-0.434 0.000,-0.092 0.000,-0.063 0.000,-0.040 0.000,-0.021 0.000,0.065 0.000,-0.050 0.000,-0.054 0.000,-0.054 0.000,-0.159 0.000,0.037 0.000,0.132 0.000,0.198 0.000,0.533 0.000,0.164 0.000,0.088 0.000,0.030 0.000,-0.168 0.000,0.039 0.000,-0.170 0.000,0.045 0.000,0.530 0.000,-0.048 0.000,-0.095 0.000,-0.033 0.000,-0.075 0.000,-0.061 0.000,-0.049 0.000,-0.037 0.000,-0.214 0.000,-0.061 0.000,-0.062 0.000,0.087 0.000,-0.018 0.000,-0.003 0.000,0.007 0.000,0.087 0.000,0.012 0.000,-0.053 0.000,-0.159 0.000,-0.188 0.000,-0.190 0.000,-0.177 0.000,-0.155 0.000,-0.130 0.000,0.332 0.010,0.218 0.016,0.114 0.018,0.039 0.019,-0.013 0.018,-0.046 0.016,-0.064 0.014,-0.778-0.087,1.206 0.083,0.255-0.007,0.147-0.011,0.264 0.015,-0.087 0.014,-0.156 0.020,-0.186 0.022,-0.479-0.037,-0.052-0.005,-0.028-0.009,-0.277-0.033,0.017-0.007,0.764 0.030,-0.019-0.023,-0.086-0.021,-0.119-0.017,-0.129-0.013,-0.123-0.010,-0.125-0.007,-0.039-0.004,-0.047-0.003,0.031 0.017,0.078 0.028,0.103 0.033,0.111 0.034,0.233 0.028,0.068-0.002,-0.110-0.017,-0.131-0.018,-0.162-0.019,-0.168-0.019,-0.157-0.017,-0.137-0.014,-0.543-0.026,0.790 0.013,0.110-0.008,0.019-0.006,-0.230-0.003,-0.029-0.002,-0.002-0.002,-0.065-0.001,-0.071 0.000,-0.071 0.000,-0.054 0.000,-0.039 0.000,-0.027 0.000,-0.017 0.000,0.115 0.000,0.008 0.001,0.013 0.001,-0.138 0.001,0.016 0.000,0.021 0.000,0.182 0.000,-0.045 0.000,-0.068 0.000,-0.075 0.000,-0.073 0.000,-0.066 0.000,0.261 0.000,0.212 0.000,0.131 0.000,-0.092 0.000,0.014 0.000,0.262 0.000,-0.083 0.000,-0.111 0.000,-0.191 0.000,-0.015 0.000,-0.158 0.000,0.018 0.000,0.353 0.017,-0.009 0.026,-0.034 0.029,-0.047 0.029,-0.050 0.026,-0.648-0.104,0.477 0.061,0.082-0.002,0.180 0.006,0.045-0.008,0.019-0.010,0.367 0.004,0.056-0.017,0.045-0.015,0.034-0.013,-0.191-0.012,0.026-0.006,0.265-0.005,-0.086-0.005,-0.116-0.003,-0.124-0.002,-1.010 0.003,0.948-0.003,0.021 0.000,-0.043 0.000,-0.081 0.000,-0.099 0.000,-0.103 0.000,-0.098 0.000,-0.088 0.000,-0.075 0.000,-0.082 0.000,-0.081 0.000,-0.074 0.000,-0.064 0.000,-0.053 0.000,-0.042 0.000,-0.032 0.000,-0.009 0.000,-0.006 0.000,0.002 0.000,0.007 0.000,0.009 0.000,0.010 0.000,0.010 0.000,0.009 0.000,0.007 0.000,0.006 0.000,0.005 0.000,0.003 0.000,0.002 0.000,0.002 0.000,0.001 0.000,0.000 0.000,0.000 0.000,0.080 0.000,0.102 0.000,-0.006 0.000,0.002 0.000,-0.017 0.000,-0.028 0.000,-0.033 0.000,-0.034 0.000,-0.240 0.000,0.007 0.000,0.434 0.000,0.124 0.000,0.085 0.000,0.025 0.012,0.002 0.020,-0.020 0.024,-0.033 0.025,-0.040 0.024,-0.079 0.002,-0.041 0.000,-0.039-0.006,-0.001-0.002,-0.048-0.014,-0.044-0.015,-0.039-0.015,-0.013-0.011,-0.035-0.013,-0.029-0.011,-0.023-0.008,-0.017-0.006,-0.012-0.004,-0.008-0.003,-0.005-0.002,-0.003-0.001,-0.002 0.000,0.020 0.000,0.025 0.000,0.026 0.000,0.025 0.001,0.112 0.000,0.097 0.001,0.100 0.000,0.044 0.000,0.078 0.000,-0.170 0.000,0.073 0.000,0.393 0.000,0.055 0.000,0.010 0.000,-0.019 0.000,0.019 0.000,0.041 0.000,-0.909 0.000,0.753 0.016,0.011 0.026,-0.024 0.032,0.237 0.063,-0.169 0.010,-0.190-0.007,-0.186-0.016,-0.167-0.021,-0.141-0.022,-0.113-0.020,-0.086-0.018,-0.062-0.015,-0.042-0.011,-0.026-0.008,-0.015-0.006,-0.006-0.004,0.000-0.002,0.003-0.001,0.005 0.000,0.006 0.000,0.006 0.000,0.005 0.001,0.004 0.001,0.004 0.001,0.003 0.000,0.002 0.000,0.010 0.000,0.013 0.000,0.014 0.000,0.013 0.000,0.012 0.000,0.010 0.000,0.008 0.000,0.006 0.000,0.004 0.000,0.003 0.000,0.002 0.000,0.001 0.000,0.000 0.000,0.000 0.000,0.000 0.000,0.013 0.000,0.051 0.000,0.061 0.000,0.063 0.000,0.060 0.000,-0.039 0.000,0.017 0.000,0.011 0.000,0.064 0.000,0.016 0.000,0.013 0.000,0.011 0.000,-0.082 0.000,0.039 0.000,0.304 0.000,-0.009 0.000,-0.048 0.000,-0.068 0.000,-0.202 0.000,-0.028 0.000,-0.022 0.000,0.036 0.000,-0.020 0.000,-0.016 0.000,-0.012 0.000,-0.019 0.000,-0.018 0.000,-0.016 0.000,0.779 0.000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0T22:45: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880.000 949.000,'0.007'0.000,"0.011"0.000,0.012 0.000,0.012 0.000,0.010 0.000,0.009 0.000,0.007 0.000,0.005 0.000,0.004 0.000,0.003 0.000,0.002 0.000,0.001 0.000,0.000 0.000,0.000 0.000,0.000 0.000,0.000 0.000,0.000 0.000,0.000 0.000,0.000 0.000,0.000 0.000,0.000 0.000,0.000 0.000,0.000 0.000,0.000 0.000,0.000 0.000,0.000 0.000,0.000 0.000,0.000 0.000,0.000 0.000,0.000 0.000,0.000 0.000,0.000 0.000,0.000 0.000,0.000 0.000,0.000 0.000,0.000 0.000,0.000 0.000,0.000 0.000,0.016 0.000,0.031 0.000,0.036 0.000,0.036 0.000,0.033 0.000,0.029 0.000,-0.207 0.000,0.182 0.000,0.046 0.000,0.206 0.000,0.021 0.000,-0.012 0.000,-0.031 0.000,-0.040 0.000,-0.109 0.000,0.001 0.000,-0.235 0.000,0.395 0.000,0.040 0.000,0.017 0.000,0.001 0.000,-0.009 0.000,-0.418 0.000,0.293 0.000,0.024 0.000,0.284 0.000,0.035 0.000,0.015 0.000,-0.149 0.000,0.071 0.000,0.243 0.000,0.023 0.000,-0.011 0.000,-0.031 0.000,-0.042 0.000,-0.035 0.000,-0.028 0.000,-0.021 0.000,-0.016 0.000,0.018 0.000,-0.082 0.000,-0.089 0.000,-0.086 0.000,0.102 0.000,0.049 0.000,0.006 0.000,-0.020 0.000,-0.034 0.000,-0.044 0.000,0.051 0.000,0.069 0.000,0.076 0.000,0.075 0.000,0.069 0.000,0.060 0.000,-0.253 0.000,0.026 0.000,0.204 0.000,0.001 0.000,-0.015 0.000,0.048 0.000,-0.060 0.000,-0.068 0.000,-0.069 0.000,-0.627 0.000,0.656 0.000,0.030 0.000,0.029 0.000,0.027 0.000,0.024 0.000,0.043 0.000,-0.014 0.000,-0.025 0.000,-0.029 0.000,-0.726 0.003,0.558 0.052,0.008 0.028,0.002 0.016,0.222 0.036,0.039-0.003,0.039-0.012,0.036-0.016,0.032-0.018,-0.330-0.035,0.012-0.008,0.169-0.002,-0.027-0.010,-0.042-0.009,-0.050-0.007,0.013-0.006,-0.054-0.005,-0.049-0.004,-0.043-0.002,-0.036-0.002,0.128-0.001,0.132 0.000,-0.202 0.002,0.105 0.000,0.440-0.001,0.056 0.001,-0.002 0.001,-0.040 0.001,0.017 0.000,-0.056 0.000,-0.055 0.000,-0.949 0.001,1.540 0.000,0.209 0.000,0.059 0.000,-0.038 0.000,-0.094 0.000,-1.571 0.000,1.147-0.023,0.051-0.039,-0.205-0.011,-0.039-0.012,0.378-0.041,-0.122 0.002,-0.135 0.009,-0.134 0.014,-0.509 0.044,-0.005 0.007,0.587-0.031,-0.004-0.003,-0.019-0.008,-0.026-0.011,-0.029-0.012,-0.028-0.011,-0.004 0.007,0.078 0.011,-0.197 0.027,-0.018 0.012,-0.032 0.012,-0.041 0.011,0.124 0.007,0.007 0.011,0.019 0.009,0.026 0.008,0.028 0.006,0.030 0.004,0.089 0.003,0.099 0.002,0.331 0.002,0.127 0.000,0.105 0.000,0.082 0.000,-0.652-0.002,0.096 0.000,0.291 0.000,0.008 0.000,0.579 0.000,-0.023 0.000,-0.047 0.000,-0.059 0.000,-0.062 0.000,-0.483 0.000,0.107 0.000,0.903 0.000,0.096 0.000,0.069 0.000,0.047 0.000,0.029 0.000,0.016 0.000,0.006 0.000,0.000 0.000,-0.675 0.000,-0.164 0.000,-0.182 0.000,-0.184 0.000,-0.478 0.000,-0.029 0.000,0.325 0.000,-0.077 0.000,0.094 0.000,-0.167 0.000,-0.171 0.000,-0.160 0.000,-0.140 0.000,-0.117 0.000,-0.407 0.000,-0.005 0.000,0.363 0.025,0.026 0.038,0.025 0.044,0.050 0.028,-0.016 0.003,-0.026-0.009,-0.031-0.016,-0.025-0.021,0.004-0.019,0.012-0.018,0.016-0.016,0.018-0.013,0.017-0.010,0.021-0.008,0.073-0.005,-0.816-0.003,1.141-0.001,0.116-0.002,0.008-0.001,-0.062 0.000,-0.102 0.000,-0.120 0.000,-0.123 0.000,0.368 0.001,0.264 0.000,0.130 0.000,-0.405 0.001,0.061 0.000,0.739 0.000,-0.137 0.000,-0.221 0.000,-0.255 0.000,-0.257 0.000,-1.098 0.003,0.724 0.041,0.067 0.023,0.576 0.060,0.057 0.010,0.010-0.003,-0.008-0.012,-0.019-0.017,-0.025-0.018,-0.027-0.018,-0.317-0.024,0.038-0.010,0.523-0.003,-0.065-0.013,-0.110-0.009,-0.128-0.006,-0.178 0.020,-0.104 0.034,-0.088 0.040,-0.070 0.040,-0.053 0.037,-0.038 0.032,-0.026 0.027,-0.012-0.037,0.123-0.013,0.237 0.012,-0.001-0.013,-0.050-0.011,-0.077-0.009,-0.088-0.007,-0.088-0.005,-0.081-0.004,0.589-0.040,0.624-0.011,0.468-0.012,0.373-0.012,0.288-0.012,0.806-0.005,-0.035-0.014,-0.177-0.012,-0.260-0.009,-0.163-0.007,-0.380-0.006,-0.368-0.004,-0.334-0.003,-0.287-0.001,-0.426 0.000,-0.186 0.000,-0.155 0.000,-0.126 0.000,-0.945 0.003,0.735-0.002,0.060 0.000,0.848 0.000,0.196 0.001,-0.341 0.001,0.013 0.000,-0.008 0.000,-0.022 0.000,0.089 0.000,0.159 0.000,-0.344 0.000,0.124 0.000,1.008 0.000,-0.053 0.000,-0.172 0.000,-0.232 0.000,-0.251 0.000,-0.436 0.000,0.190 0.000,0.436 0.000,0.005 0.000,-0.079 0.000,-0.010 0.000,-0.213 0.000,-0.226 0.000,-0.219 0.000,-0.142 0.037,-0.083 0.058,-1.045-0.074,1.134 0.107,0.065 0.008,0.044-0.005,0.028-0.013,-0.116-0.034,0.085-0.012,0.005-0.012,0.494 0.000,-0.061-0.017,-0.088-0.014,-0.298-0.012,-0.014-0.007,0.007-0.005,0.021-0.004,0.028-0.003,0.026-0.002,-0.017-0.001,-0.028 0.000,0.293-0.001,0.019 0.000,0.021 0.001,0.021 0.001,-0.422 0.001,0.192 0.000,-0.097 0.000,0.101 0.000,0.937 0.000,-0.062 0.000,-0.164 0.000,-0.215 0.000,-0.230 0.000,-0.708 0.000,-0.021 0.000,0.471 0.000,-0.004 0.000,-0.005 0.000,-0.006 0.000,-0.006 0.000,-0.005 0.000,-0.455 0.000,0.035 0.000,0.942 0.000,0.203 0.000,-0.092 0.000,-0.076 0.000,-0.128 0.000,-0.150 0.000,0.128 0.000,0.146 0.000,0.008 0.000,0.193 0.000,0.079 0.000,0.344 0.000,-0.002 0.000,-0.038 0.000,-0.057 0.000,-0.065 0.000,-0.649 0.000,0.011 0.000,0.036 0.000,0.557 0.000,-0.027 0.000,-0.064 0.000,-2.046 0.000,1.708 0.000,0.098 0.000,0.054 0.000,0.774 0.000,0.177 0.000,0.134 0.000,0.095 0.000,0.064 0.000,0.039 0.000,0.021 0.000,-0.184 0.000,-0.302 0.000,-0.355 0.000,-0.403 0.000,-0.201 0.000,-0.148 0.000,-0.103 0.000,0.006 0.000,-0.087 0.000,-0.073 0.000,-0.745 0.000,0.014 0.000,0.818 0.000,-0.083 0.000,-0.134 0.000,-0.156 0.000,-0.157 0.000,-0.368 0.000,0.208 0.000,1.041 0.000,0.194 0.000,0.053 0.000,-0.204 0.000,-0.089 0.000,-0.111 0.000,-0.116 0.000,-0.037 0.000,0.016 0.000,-1.563 0.003,2.191 0.080,0.300 0.037,0.125 0.015,0.004 0.000,-2.422-0.109,2.653 0.095,-0.001-0.016,0.169-0.026,-0.268-0.044,-0.310-0.045,-0.308-0.041,-0.280-0.035,-0.237-0.028,0.080-0.003,0.022 0.006,-0.053 0.013,-0.239 0.020,-0.131 0.015,-0.136 0.014,-0.130 0.013,-0.197 0.012,-0.083 0.008,-0.066 0.006,-0.285 0.005,0.017 0.002,0.479 0.003,0.034 0.003,0.014 0.001,0.000 0.001,-0.565-0.002,0.045 0.000,0.230 0.000,0.101 0.000,0.753 0.001,0.074-0.001,-0.001 0.000,-0.048 0.000,-0.074 0.000,-0.503 0.000,0.231 0.000,1.512 0.000,0.394 0.000,-0.408 0.000,-0.090 0.000,-0.168 0.000,-0.208 0.000,-0.220 0.000,-0.183 0.000,0.084 0.000,-1.787 0.000,2.224 0.000,0.131 0.000,-0.005 0.000,-0.095 0.000,-0.150 0.000,0.895 0.000,0.138 0.000,-0.145 0.000,-0.120 0.000,-0.163 0.000,-0.330 0.000,-0.329 0.000,-0.333 0.000,-0.308 0.000,-0.213 0.000,0.169 0.000,0.268 0.000,0.200 0.000,-0.002 0.000,-0.084 0.000,-0.131 0.000,-0.153 0.000,-0.156 0.000,0.331 0.000,0.073 0.000,0.025 0.000,-0.151 0.014,0.123 0.022,0.146 0.025,0.151 0.026,0.144 0.025,0.357 0.023,-0.050-0.005,-0.113-0.014,-0.047-0.023,-0.087-0.017,-0.220-0.016,-0.290-0.015,-0.786-0.020,-0.085-0.006,0.511-0.001,-0.311-0.009,-0.312-0.006,-0.284-0.004,-0.243-0.002,-0.196-0.001,0.058 0.000,0.028 0.000,0.007 0.001,-0.006 0.001,-0.013 0.001,-0.017 0.001,-0.120 0.001,0.076 0.000,0.326 0.000,0.207 0.000,0.194 0.000,0.066 0.000,0.014 0.000,-0.019 0.000,-0.135 0.000,-0.097 0.000,-0.105 0.000,-0.104 0.000,-0.094 0.000,-0.082 0.000,-0.155 0.000,-0.037 0.000,-0.026 0.000,-0.018 0.000,0.046 0.000,0.041 0.000,-0.091 0.000,0.044 0.000,0.068 0.000,0.084 0.000,0.520 0.000,0.141 0.000,0.094 0.000,0.057 0.000,0.030 0.000,-0.012 0.000,-0.100 0.000,-0.123 0.000,-0.126 0.000,-0.118 0.000,-0.103 0.000,-0.184 0.000,0.056 0.000,0.090 0.000,0.108 0.000,0.126 0.000,0.244 0.000,0.476-0.017,0.089-0.026,-0.003-0.031,-0.064-0.032,0.206-0.036,-0.104 0.001,-0.245 0.019,-0.176 0.017,-0.174 0.019,-0.158 0.019,-0.228 0.022,-0.006 0.011,-0.134 0.011,-0.035 0.006,0.032 0.005,0.077 0.004,0.203-0.009,0.024-0.017,-0.005-0.022,-0.025-0.024,-0.036-0.023,-0.002-0.020,-0.128 0.002,-0.139 0.010,-0.136 0.014,-0.125 0.016,-0.108 0.016,-0.072 0.007,-0.085 0.006,-0.065 0.002,-0.047 0.000,-0.032-0.002,-0.020-0.003,-0.011-0.003,-0.005-0.003,0.000-0.003,0.002-0.002,0.004-0.002,0.005-0.001,0.004-0.001,0.004-0.001,0.003 0.000,0.029 0.007,0.048 0.008,0.054 0.009,0.053 0.009,0.061 0.008,0.048 0.008,0.040 0.006,0.032 0.005,0.024 0.003,0.017 0.002,0.012 0.002,0.007 0.001,0.004 0.000,0.001 0.000,0.000 0.000,0.621 0.000,0.371 0.000,0.160 0.000,0.014 0.000,-0.024-0.021,-0.186-0.031,-0.218-0.036,-0.221-0.035,-0.194-0.019,-0.222 0.004,-0.191 0.015,-0.154 0.020,-0.119 0.021,-0.087 0.020,-0.060 0.017,-0.038 0.014,-0.021 0.011,-0.010 0.008,-0.001 0.006,0.003 0.004,0.006 0.002,0.007 0.001,0.007 0.000,0.007 0.000,0.006 0.000,0.005-0.001,0.004-0.001,0.003-0.001,0.002 0.000,0.001 0.000,0.001 0.000,0.000 0.000,0.000 0.000,0.000 0.000,0.000 0.000,0.000 0.000,0.000 0.000,0.000 0.000,0.000 0.000,0.000 0.000,0.000 0.000,0.000 0.000,0.000 0.000,0.000 0.000,0.000 0.000,0.012 0.000,0.023 0.000,0.026 0.000,0.027 0.000,0.025 0.000,0.022 0.000,0.019 0.000,0.015 0.000,0.012 0.000,0.698 0.000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0T22:45: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861.000 1013.000,'0.010'0.000,"0.016"0.000,0.017 0.000,0.017 0.000,0.015 0.000,0.013 0.000,0.010 0.000,0.008 0.000,0.006 0.000,0.004 0.000,0.003 0.000,0.001 0.000,0.001 0.000,0.000 0.000,0.000 0.000,0.000 0.000,-0.001 0.000,-0.001 0.000,0.000 0.000,0.000 0.000,0.000 0.000,0.000 0.000,0.000 0.000,0.000 0.000,0.000 0.000,0.000 0.000,0.000 0.000,0.000 0.000,0.000 0.000,0.000 0.000,0.000 0.000,0.000 0.000,0.000 0.000,0.000 0.000,0.130 0.000,0.094 0.000,0.142 0.000,0.145 0.000,0.281 0.000,0.149 0.000,0.116 0.000,-0.925 0.000,1.529 0.000,0.431 0.000,0.205 0.000,0.046 0.000,-0.060 0.000,-0.123 0.000,-0.472 0.000,0.045 0.000,-0.219 0.000,0.004 0.000,0.678 0.000,-0.092 0.000,-0.131 0.000,-0.145 0.000,-1.556 0.000,1.784 0.045,-0.082 0.068,-0.201 0.026,-0.159 0.006,-0.159-0.008,-0.173-0.013,-0.236-0.021,-0.224-0.022,-0.196-0.020,-0.190-0.025,0.093-0.008,0.146-0.007,-0.080-0.008,0.152-0.003,0.693-0.002,0.129-0.004,0.032-0.003,-0.036-0.002,0.143-0.002,-0.052-0.001,-0.412 0.001,-0.058 0.000,0.180 0.000,-0.187 0.001,-0.201 0.001,-0.194 0.001,-0.176 0.001,-0.336 0.001,-0.033 0.000,0.211 0.000,0.016 0.000,0.041 0.000,0.054 0.000,0.058 0.000,0.057 0.000,-0.194 0.000,0.065 0.000,0.174 0.000,0.064 0.000,0.223 0.000,0.011 0.000,-0.018 0.000,-0.036 0.000,-0.282 0.000,0.027 0.000,0.176 0.000,0.065 0.000,0.358 0.000,0.052 0.000,0.023 0.000,-0.053 0.000,0.001 0.000,-0.002 0.000,-0.005 0.000,-0.006 0.000,-0.071 0.000,-0.044 0.000,-0.050 0.000,0.008 0.000,-0.098 0.000,-0.100 0.000,0.006 0.000,0.080 0.000,0.027 0.000,0.305 0.000,-0.084 0.000,-0.117 0.000,-0.127 0.000,-0.122 0.000,-0.107 0.000,-0.524 0.000,1.092 0.000,0.286 0.000,0.149 0.000,-0.114-0.030,0.065-0.048,-0.127-0.021,-0.069-0.012,-0.098-0.002,-0.114 0.004,-0.315 0.025,-0.028 0.008,-0.169 0.004,0.009-0.017,0.587-0.076,0.012-0.007,-0.008 0.006,-0.021 0.015,-0.028 0.020,-0.031 0.021,-0.515 0.048,0.055 0.009,0.435-0.019,0.058-0.013,0.032-0.021,0.267-0.042,0.008-0.020,-0.009-0.016,-0.020-0.011,-0.026-0.008,0.001 0.005,-0.024 0.018,-0.021 0.023,0.291-0.015,-0.035 0.001,-0.043-0.006,-0.043-0.010,-0.735 0.073,-0.038 0.007,0.482-0.036,-0.184 0.026,-0.201 0.026,-0.194 0.024,-0.173 0.020,0.052 0.016,-0.015 0.013,-0.044 0.010,-0.058 0.007,-0.156-0.027,0.014-0.046,0.073-0.042,-0.016-0.013,-0.026 0.001,-0.030 0.010,-0.246 0.052,0.041 0.006,0.156-0.019,0.094-0.022,0.255-0.041,0.063-0.006,0.029 0.004,0.005 0.010,0.122 0.008,0.090 0.018,-0.388 0.044,0.043 0.008,0.354-0.004,0.005 0.013,-0.025 0.011,0.300 0.006,-0.142 0.013,-0.162 0.009,-0.162 0.006,-0.871 0.001,0.933 0.002,0.178 0.002,0.142 0.001,0.644-0.020,0.185-0.034,0.130-0.038,0.085-0.038,-0.224 0.002,-0.018 0.003,-0.283 0.019,-0.142 0.012,-0.160 0.014,-0.162 0.014,-0.154 0.013,0.118 0.010,-0.037 0.012,-0.189 0.010,-0.121 0.007,-0.132 0.005,-0.066 0.004,-0.121 0.003,-0.101 0.002,-0.081 0.001,-0.507-0.003,0.496 0.003,0.071 0.000,0.049 0.000,0.174 0.000,0.046 0.000,0.033 0.000,0.022 0.000,0.013 0.000,-0.803-0.001,1.244 0.001,0.197 0.000,-0.209 0.000,-0.009 0.000,-0.044 0.000,-0.066 0.000,0.120 0.000,-0.040 0.000,-0.028 0.000,-0.018 0.000,-0.011 0.000,0.022 0.000,-0.051 0.000,-0.058 0.000,-0.166 0.000,-0.125 0.000,-0.131 0.000,-0.127 0.000,-0.139 0.000,0.026 0.000,-0.095 0.000,0.100 0.000,0.680 0.000,0.164 0.000,0.089 0.000,0.034 0.000,-0.238 0.000,0.135 0.000,-0.292 0.000,0.098 0.000,1.400 0.000,0.132 0.000,-0.396 0.000,-0.094 0.000,-0.125 0.000,-0.137 0.000,-0.135 0.000,-0.183 0.000,-0.236 0.000,-0.239 0.000,-0.225 0.000,-0.200 0.000,-0.170 0.000,-0.138 0.000,-0.053 0.000,-0.082 0.000,-0.048 0.000,-0.024 0.000,-0.007 0.000,0.004 0.000,0.010 0.000,0.013 0.000,0.014 0.000,0.013 0.000,0.011 0.000,0.009 0.000,0.007 0.000,0.005 0.000,-0.336 0.000,0.819 0.000,0.309 0.000,0.065 0.000,0.128 0.000,0.015 0.000,-0.058 0.000,-0.101 0.000,-0.121 0.000,-0.476 0.000,0.008 0.000,0.114 0.000,-0.009 0.000,0.356 0.000,-0.100 0.000,-0.120 0.000,-0.024 0.000,0.121 0.000,0.169 0.000,0.187 0.000,-0.002 0.000,0.129 0.000,0.130 0.000,-0.027 0.000,-0.074 0.000,-0.100 0.000,-0.575 0.000,-0.049 0.000,0.295 0.000,-0.106 0.000,0.000 0.000,-0.143 0.000,-0.130 0.000,-0.112 0.000,-0.092 0.000,-0.072 0.000,-0.014 0.000,0.008 0.000,0.028 0.000,0.038 0.000,0.041 0.000,0.040 0.000,0.035 0.000,0.048 0.000,0.023 0.000,0.016 0.000,0.011 0.000,0.006 0.000,0.003 0.000,0.001 0.000,-0.586 0.000,0.586 0.000,0.153 0.000,0.469 0.028,0.051 0.043,-0.030 0.048,-0.492-0.032,-0.011 0.003,0.381 0.042,-0.077-0.012,-0.093-0.017,-0.096-0.019,-0.091-0.018,-0.295-0.029,0.030-0.007,0.351 0.000,0.000-0.011,-0.030-0.008,-0.046-0.006,-0.053-0.004,-0.679 0.000,0.929-0.003,0.052-0.001,-0.027 0.000,-0.072 0.000,-0.092 0.000,-0.097 0.001,-0.703 0.003,0.559-0.001,0.097 0.000,0.325 0.000,0.068 0.000,0.028 0.000,-0.036 0.000,-0.074 0.000,-0.094 0.000,-0.099 0.000,-0.308 0.000,-0.008 0.000,0.170 0.000,-0.040 0.000,-0.048 0.000,-0.051 0.000,-0.049 0.000,-0.468 0.000,0.498 0.000,0.053 0.000,0.143 0.000,0.056 0.000,0.045 0.000,-0.003 0.000,-0.033 0.000,-0.050 0.000,-0.057 0.000,-0.624 0.000,0.576 0.000,0.010 0.000,-0.016 0.000,-0.076 0.000,-0.021 0.000,0.037 0.000,-0.053 0.000,-0.058 0.000,-0.057 0.000,0.052 0.000,-0.015 0.000,0.002 0.000,-0.013 0.000,0.033 0.000,0.039 0.000,0.040 0.000,0.038 0.000,0.046-0.020,-0.010-0.031,-0.023-0.036,-0.030-0.035,-0.394 0.074,0.430-0.065,0.087 0.004,0.072 0.009,0.057 0.012,0.007 0.016,0.033 0.013,0.025 0.012,0.066 0.009,-0.070 0.011,-0.094 0.009,-0.104 0.007,-0.118 0.006,-0.062 0.004,-0.219 0.002,-0.013 0.001,0.279 0.003,-0.026 0.001,-0.004 0.000,0.010 0.000,0.018-0.001,0.021-0.001,0.221-0.001,0.144-0.001,-0.158-0.001,-0.035 0.000,-0.063 0.000,-0.077 0.000,-0.082 0.000,0.135 0.000,-0.026 0.000,-0.069 0.000,-0.091 0.000,-0.096 0.000,-0.092 0.000,-0.082 0.000,-0.069 0.000,-0.055 0.000,-0.042 0.000,-0.031 0.000,-0.021 0.000,-0.013 0.000,-0.007 0.000,-0.003 0.000,1.097 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2A48B96-639E-45A3-A0BA-2464DFDB1FAA}" type="datetimeFigureOut">
              <a:rPr kumimoji="0" lang="zh-CN" altLang="en-US" sz="1200" b="1" i="0" u="none" strike="noStrike" kern="1200" cap="none" spc="0" normalizeH="0" baseline="0" noProof="1" smtClean="0">
                <a:ln>
                  <a:noFill/>
                </a:ln>
                <a:solidFill>
                  <a:schemeClr val="tx1"/>
                </a:solidFill>
                <a:effectLst/>
                <a:uLnTx/>
                <a:uFillTx/>
                <a:latin typeface="Times New Roman" panose="02020603050405020304" pitchFamily="18" charset="0"/>
                <a:ea typeface="宋体" pitchFamily="2" charset="-122"/>
                <a:cs typeface="+mn-cs"/>
              </a:rPr>
            </a:fld>
            <a:endParaRPr kumimoji="0" lang="zh-CN" altLang="en-US" sz="1200" b="1" i="0" u="none" strike="noStrike" kern="1200" cap="none" spc="0" normalizeH="0" baseline="0" noProof="1" smtClean="0">
              <a:ln>
                <a:noFill/>
              </a:ln>
              <a:solidFill>
                <a:schemeClr val="tx1"/>
              </a:solidFill>
              <a:effectLst/>
              <a:uLnTx/>
              <a:uFillTx/>
              <a:latin typeface="Times New Roman" panose="02020603050405020304" pitchFamily="18" charset="0"/>
              <a:ea typeface="宋体" pitchFamily="2" charset="-122"/>
              <a:cs typeface="+mn-cs"/>
            </a:endParaRPr>
          </a:p>
        </p:txBody>
      </p:sp>
      <p:sp>
        <p:nvSpPr>
          <p:cNvPr id="3076"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fld id="{9A0DB2DC-4C9A-4742-B13C-FB6460FD3503}" type="slidenum">
              <a:rPr lang="zh-CN" altLang="en-US" sz="1200" b="0" dirty="0"/>
            </a:fld>
            <a:endParaRPr lang="zh-CN" altLang="en-US" sz="1200" b="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gradFill rotWithShape="0">
          <a:gsLst>
            <a:gs pos="0">
              <a:schemeClr val="bg1"/>
            </a:gs>
            <a:gs pos="100000">
              <a:schemeClr val="bg2"/>
            </a:gs>
          </a:gsLst>
          <a:lin ang="0" scaled="1"/>
          <a:tileRect/>
        </a:gradFill>
        <a:effectLst/>
      </p:bgPr>
    </p:bg>
    <p:spTree>
      <p:nvGrpSpPr>
        <p:cNvPr id="1" name=""/>
        <p:cNvGrpSpPr/>
        <p:nvPr/>
      </p:nvGrpSpPr>
      <p:grpSpPr>
        <a:xfrm>
          <a:off x="0" y="0"/>
          <a:ext cx="0" cy="0"/>
          <a:chOff x="0" y="0"/>
          <a:chExt cx="0" cy="0"/>
        </a:xfrm>
      </p:grpSpPr>
      <p:grpSp>
        <p:nvGrpSpPr>
          <p:cNvPr id="2050" name="组合 6145"/>
          <p:cNvGrpSpPr/>
          <p:nvPr/>
        </p:nvGrpSpPr>
        <p:grpSpPr>
          <a:xfrm>
            <a:off x="-1035050" y="1552575"/>
            <a:ext cx="10179050" cy="5305425"/>
            <a:chOff x="-652" y="978"/>
            <a:chExt cx="6412" cy="3342"/>
          </a:xfrm>
        </p:grpSpPr>
        <p:sp>
          <p:nvSpPr>
            <p:cNvPr id="2056" name="任意多边形 6146"/>
            <p:cNvSpPr/>
            <p:nvPr/>
          </p:nvSpPr>
          <p:spPr>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rgbClr val="182F76">
                    <a:alpha val="100000"/>
                  </a:srgbClr>
                </a:gs>
                <a:gs pos="100000">
                  <a:schemeClr val="accent2">
                    <a:alpha val="100000"/>
                  </a:schemeClr>
                </a:gs>
              </a:gsLst>
              <a:lin ang="0" scaled="1"/>
              <a:tileRect/>
            </a:gradFill>
            <a:ln w="9525">
              <a:noFill/>
            </a:ln>
          </p:spPr>
          <p:txBody>
            <a:bodyPr/>
            <a:p>
              <a:endParaRPr lang="zh-CN" altLang="en-US"/>
            </a:p>
          </p:txBody>
        </p:sp>
        <p:sp>
          <p:nvSpPr>
            <p:cNvPr id="2057" name="任意多边形 6147"/>
            <p:cNvSpPr/>
            <p:nvPr/>
          </p:nvSpPr>
          <p:spPr>
            <a:xfrm>
              <a:off x="-652" y="978"/>
              <a:ext cx="4237" cy="3342"/>
            </a:xfrm>
            <a:custGeom>
              <a:avLst/>
              <a:gdLst/>
              <a:ahLst/>
              <a:cxnLst>
                <a:cxn ang="0">
                  <a:pos x="780" y="0"/>
                </a:cxn>
                <a:cxn ang="0">
                  <a:pos x="4237" y="3342"/>
                </a:cxn>
                <a:cxn ang="0">
                  <a:pos x="780" y="0"/>
                </a:cxn>
                <a:cxn ang="0">
                  <a:pos x="4237" y="3342"/>
                </a:cxn>
                <a:cxn ang="0">
                  <a:pos x="0" y="3342"/>
                </a:cxn>
              </a:cxnLst>
              <a:pathLst>
                <a:path w="21600" h="21231" fill="none">
                  <a:moveTo>
                    <a:pt x="3977" y="0"/>
                  </a:moveTo>
                  <a:cubicBezTo>
                    <a:pt x="14012" y="1869"/>
                    <a:pt x="21600" y="10664"/>
                    <a:pt x="21600" y="21231"/>
                  </a:cubicBezTo>
                </a:path>
                <a:path w="21600" h="21231" stroke="0">
                  <a:moveTo>
                    <a:pt x="3977" y="0"/>
                  </a:moveTo>
                  <a:cubicBezTo>
                    <a:pt x="14012" y="1869"/>
                    <a:pt x="21600" y="10664"/>
                    <a:pt x="21600" y="21231"/>
                  </a:cubicBezTo>
                  <a:lnTo>
                    <a:pt x="0" y="21231"/>
                  </a:lnTo>
                  <a:lnTo>
                    <a:pt x="3977" y="0"/>
                  </a:lnTo>
                  <a:close/>
                </a:path>
              </a:pathLst>
            </a:custGeom>
            <a:noFill/>
            <a:ln w="12700" cap="rnd" cmpd="sng">
              <a:solidFill>
                <a:schemeClr val="accent2">
                  <a:alpha val="100000"/>
                </a:schemeClr>
              </a:solidFill>
              <a:prstDash val="solid"/>
              <a:round/>
              <a:headEnd type="none" w="sm" len="sm"/>
              <a:tailEnd type="none" w="sm" len="sm"/>
            </a:ln>
          </p:spPr>
          <p:txBody>
            <a:bodyPr/>
            <a:p>
              <a:endParaRPr lang="zh-CN" altLang="en-US"/>
            </a:p>
          </p:txBody>
        </p:sp>
      </p:grpSp>
      <p:sp>
        <p:nvSpPr>
          <p:cNvPr id="6149" name="标题 6148"/>
          <p:cNvSpPr>
            <a:spLocks noGrp="1"/>
          </p:cNvSpPr>
          <p:nvPr>
            <p:ph type="ctrTitle" sz="quarter"/>
          </p:nvPr>
        </p:nvSpPr>
        <p:spPr>
          <a:xfrm>
            <a:off x="1293813" y="762000"/>
            <a:ext cx="7772400" cy="1143000"/>
          </a:xfrm>
          <a:prstGeom prst="rect">
            <a:avLst/>
          </a:prstGeom>
          <a:noFill/>
          <a:ln w="9525">
            <a:noFill/>
          </a:ln>
        </p:spPr>
        <p:txBody>
          <a:bodyPr anchor="b"/>
          <a:lstStyle>
            <a:lvl1pPr lvl="0">
              <a:buClrTx/>
              <a:buSzTx/>
              <a:buFontTx/>
              <a:defRPr/>
            </a:lvl1pPr>
          </a:lstStyle>
          <a:p>
            <a:pPr lvl="0"/>
            <a:r>
              <a:rPr lang="zh-CN" altLang="en-US" noProof="1"/>
              <a:t>单击此处编辑母版标题样式</a:t>
            </a:r>
            <a:endParaRPr lang="zh-CN" altLang="en-US" noProof="1"/>
          </a:p>
        </p:txBody>
      </p:sp>
      <p:sp>
        <p:nvSpPr>
          <p:cNvPr id="6150" name="副标题 6149"/>
          <p:cNvSpPr>
            <a:spLocks noGrp="1"/>
          </p:cNvSpPr>
          <p:nvPr>
            <p:ph type="subTitle" sz="quarter" idx="1"/>
          </p:nvPr>
        </p:nvSpPr>
        <p:spPr>
          <a:xfrm>
            <a:off x="685800" y="3429000"/>
            <a:ext cx="6400800" cy="1752600"/>
          </a:xfrm>
          <a:prstGeom prst="rect">
            <a:avLst/>
          </a:prstGeom>
          <a:noFill/>
          <a:ln w="9525">
            <a:noFill/>
          </a:ln>
        </p:spPr>
        <p:txBody>
          <a:bodyPr lIns="92075" tIns="46038" rIns="92075" bIns="46038" anchor="ctr"/>
          <a:lstStyle>
            <a:lvl1pPr marL="0" lvl="0" indent="0" algn="ctr">
              <a:buClr>
                <a:schemeClr val="accent2"/>
              </a:buClr>
              <a:buSzPct val="80000"/>
              <a:buFont typeface="Wingdings" panose="05000000000000000000" pitchFamily="2" charset="2"/>
              <a:buNone/>
              <a:defRPr/>
            </a:lvl1pPr>
            <a:lvl2pPr marL="457200" lvl="1" indent="0" algn="ctr">
              <a:buClr>
                <a:schemeClr val="tx1"/>
              </a:buClr>
              <a:buSzPct val="90000"/>
              <a:buFontTx/>
              <a:buNone/>
              <a:defRPr/>
            </a:lvl2pPr>
            <a:lvl3pPr marL="914400" lvl="2" indent="0" algn="ctr">
              <a:buClr>
                <a:schemeClr val="accent1"/>
              </a:buClr>
              <a:buSzPct val="60000"/>
              <a:buFont typeface="Wingdings" panose="05000000000000000000" pitchFamily="2" charset="2"/>
              <a:buNone/>
              <a:defRPr/>
            </a:lvl3pPr>
            <a:lvl4pPr marL="1371600" lvl="3" indent="0" algn="ctr">
              <a:buClr>
                <a:schemeClr val="tx1"/>
              </a:buClr>
              <a:buSzTx/>
              <a:buFontTx/>
              <a:buNone/>
              <a:defRPr/>
            </a:lvl4pPr>
            <a:lvl5pPr marL="1828800" lvl="4" indent="0" algn="ctr">
              <a:buClr>
                <a:schemeClr val="accent1"/>
              </a:buClr>
              <a:buSzTx/>
              <a:buFontTx/>
              <a:buNone/>
              <a:defRPr/>
            </a:lvl5pPr>
          </a:lstStyle>
          <a:p>
            <a:pPr lvl="0"/>
            <a:r>
              <a:rPr lang="zh-CN" altLang="en-US" noProof="1"/>
              <a:t>单击此处编辑母版副标题样式</a:t>
            </a:r>
            <a:endParaRPr lang="zh-CN" altLang="en-US" noProof="1"/>
          </a:p>
        </p:txBody>
      </p:sp>
      <p:sp>
        <p:nvSpPr>
          <p:cNvPr id="13" name="日期占位符 6150"/>
          <p:cNvSpPr>
            <a:spLocks noGrp="1"/>
          </p:cNvSpPr>
          <p:nvPr>
            <p:ph type="dt" sz="quarter" idx="2"/>
          </p:nvPr>
        </p:nvSpPr>
        <p:spPr>
          <a:xfrm>
            <a:off x="685800" y="6248400"/>
            <a:ext cx="1905000" cy="457200"/>
          </a:xfrm>
          <a:prstGeom prst="rect">
            <a:avLst/>
          </a:prstGeom>
        </p:spPr>
        <p:txBody>
          <a:bodyPr lIns="92075" tIns="46038" rIns="92075" bIns="46038" anchor="ctr"/>
          <a:lstStyle>
            <a:lvl1pPr>
              <a:defRPr sz="1400" dirty="0"/>
            </a:lvl1pPr>
          </a:lstStyle>
          <a:p>
            <a:pPr marL="0" marR="0" lvl="0" indent="0" algn="l" defTabSz="914400" rtl="0" eaLnBrk="1" fontAlgn="base" latinLnBrk="0" hangingPunct="1">
              <a:lnSpc>
                <a:spcPct val="100000"/>
              </a:lnSpc>
              <a:spcBef>
                <a:spcPct val="0"/>
              </a:spcBef>
              <a:spcAft>
                <a:spcPct val="0"/>
              </a:spcAft>
              <a:buClrTx/>
              <a:buSzTx/>
              <a:buFontTx/>
              <a:buNone/>
              <a:defRPr/>
            </a:pPr>
            <a:fld id="{BB962C8B-B14F-4D97-AF65-F5344CB8AC3E}" type="datetime1">
              <a:rPr kumimoji="0" lang="zh-CN" altLang="en-US" sz="1400" b="1" i="0" u="none" strike="noStrike" kern="1200" cap="none" spc="0" normalizeH="0" baseline="0" noProof="1" dirty="0">
                <a:ln>
                  <a:noFill/>
                </a:ln>
                <a:solidFill>
                  <a:schemeClr val="tx1"/>
                </a:solidFill>
                <a:effectLst/>
                <a:uLnTx/>
                <a:uFillTx/>
                <a:latin typeface="Times New Roman" panose="02020603050405020304" pitchFamily="18" charset="0"/>
                <a:ea typeface="宋体" pitchFamily="2" charset="-122"/>
                <a:cs typeface="+mn-cs"/>
              </a:rPr>
            </a:fld>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14" name="页脚占位符 6151"/>
          <p:cNvSpPr>
            <a:spLocks noGrp="1"/>
          </p:cNvSpPr>
          <p:nvPr>
            <p:ph type="ftr" sz="quarter" idx="3"/>
          </p:nvPr>
        </p:nvSpPr>
        <p:spPr>
          <a:xfrm>
            <a:off x="3124200" y="6248400"/>
            <a:ext cx="2895600" cy="457200"/>
          </a:xfrm>
          <a:prstGeom prst="rect">
            <a:avLst/>
          </a:prstGeom>
        </p:spPr>
        <p:txBody>
          <a:bodyPr lIns="92075" tIns="46038" rIns="92075" bIns="46038" anchor="ctr"/>
          <a:lstStyle>
            <a:lvl1pPr algn="ctr">
              <a:defRPr sz="1400" dirty="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15" name="灯片编号占位符 6152"/>
          <p:cNvSpPr>
            <a:spLocks noGrp="1"/>
          </p:cNvSpPr>
          <p:nvPr>
            <p:ph type="sldNum" sz="quarter" idx="4"/>
          </p:nvPr>
        </p:nvSpPr>
        <p:spPr>
          <a:xfrm>
            <a:off x="6553200" y="6248400"/>
            <a:ext cx="1905000" cy="457200"/>
          </a:xfrm>
          <a:prstGeom prst="rect">
            <a:avLst/>
          </a:prstGeom>
        </p:spPr>
        <p:txBody>
          <a:bodyPr vert="horz" wrap="square" lIns="92075" tIns="46038" rIns="92075" bIns="46038" numCol="1" anchor="ctr" anchorCtr="0" compatLnSpc="1"/>
          <a:p>
            <a:pPr algn="r" eaLnBrk="1" hangingPunct="1"/>
            <a:fld id="{9A0DB2DC-4C9A-4742-B13C-FB6460FD3503}" type="slidenum">
              <a:rPr lang="zh-CN" altLang="en-US" dirty="0"/>
            </a:fld>
            <a:endParaRPr lang="zh-CN" alt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85800" y="609600"/>
            <a:ext cx="5716657" cy="5486400"/>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Char char="l"/>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85800" y="1981200"/>
            <a:ext cx="3808476" cy="41148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9724" y="1981200"/>
            <a:ext cx="3808476" cy="41148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90081" y="2665379"/>
            <a:ext cx="3655181" cy="3524284"/>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tileRect/>
        </a:gradFill>
        <a:effectLst/>
      </p:bgPr>
    </p:bg>
    <p:spTree>
      <p:nvGrpSpPr>
        <p:cNvPr id="1" name=""/>
        <p:cNvGrpSpPr/>
        <p:nvPr/>
      </p:nvGrpSpPr>
      <p:grpSpPr/>
      <p:grpSp>
        <p:nvGrpSpPr>
          <p:cNvPr id="1026" name="组合 5121"/>
          <p:cNvGrpSpPr/>
          <p:nvPr/>
        </p:nvGrpSpPr>
        <p:grpSpPr>
          <a:xfrm>
            <a:off x="0" y="1588"/>
            <a:ext cx="9132888" cy="6845300"/>
            <a:chOff x="0" y="1"/>
            <a:chExt cx="5753" cy="4312"/>
          </a:xfrm>
        </p:grpSpPr>
        <p:sp>
          <p:nvSpPr>
            <p:cNvPr id="1032" name="任意多边形 5122"/>
            <p:cNvSpPr/>
            <p:nvPr/>
          </p:nvSpPr>
          <p:spPr>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82F76">
                    <a:alpha val="100000"/>
                  </a:srgbClr>
                </a:gs>
                <a:gs pos="100000">
                  <a:schemeClr val="accent2">
                    <a:alpha val="100000"/>
                  </a:schemeClr>
                </a:gs>
              </a:gsLst>
              <a:lin ang="0" scaled="1"/>
              <a:tileRect/>
            </a:gradFill>
            <a:ln w="9525">
              <a:noFill/>
            </a:ln>
          </p:spPr>
          <p:txBody>
            <a:bodyPr/>
            <a:p>
              <a:endParaRPr lang="zh-CN" altLang="en-US"/>
            </a:p>
          </p:txBody>
        </p:sp>
        <p:sp>
          <p:nvSpPr>
            <p:cNvPr id="1033" name="任意多边形 5123"/>
            <p:cNvSpPr/>
            <p:nvPr/>
          </p:nvSpPr>
          <p:spPr>
            <a:xfrm>
              <a:off x="0" y="1"/>
              <a:ext cx="5298" cy="4312"/>
            </a:xfrm>
            <a:custGeom>
              <a:avLst/>
              <a:gdLst/>
              <a:ahLst/>
              <a:cxnLst>
                <a:cxn ang="0">
                  <a:pos x="0" y="0"/>
                </a:cxn>
                <a:cxn ang="0">
                  <a:pos x="5298" y="4312"/>
                </a:cxn>
                <a:cxn ang="0">
                  <a:pos x="0" y="0"/>
                </a:cxn>
                <a:cxn ang="0">
                  <a:pos x="5298" y="4312"/>
                </a:cxn>
                <a:cxn ang="0">
                  <a:pos x="0" y="4312"/>
                </a:cxn>
              </a:cxnLst>
              <a:pathLst>
                <a:path w="21600" h="21600" fill="none">
                  <a:moveTo>
                    <a:pt x="0" y="0"/>
                  </a:moveTo>
                  <a:cubicBezTo>
                    <a:pt x="11929" y="0"/>
                    <a:pt x="21600" y="9671"/>
                    <a:pt x="21600" y="21600"/>
                  </a:cubicBezTo>
                </a:path>
                <a:path w="21600" h="21600" stroke="0">
                  <a:moveTo>
                    <a:pt x="0" y="0"/>
                  </a:moveTo>
                  <a:cubicBezTo>
                    <a:pt x="11929" y="0"/>
                    <a:pt x="21600" y="9671"/>
                    <a:pt x="21600" y="21600"/>
                  </a:cubicBezTo>
                  <a:lnTo>
                    <a:pt x="0" y="21600"/>
                  </a:lnTo>
                  <a:lnTo>
                    <a:pt x="0" y="0"/>
                  </a:lnTo>
                  <a:close/>
                </a:path>
              </a:pathLst>
            </a:custGeom>
            <a:noFill/>
            <a:ln w="12700" cap="rnd" cmpd="sng">
              <a:solidFill>
                <a:schemeClr val="accent2">
                  <a:alpha val="100000"/>
                </a:schemeClr>
              </a:solidFill>
              <a:prstDash val="solid"/>
              <a:round/>
              <a:headEnd type="none" w="sm" len="sm"/>
              <a:tailEnd type="none" w="sm" len="sm"/>
            </a:ln>
          </p:spPr>
          <p:txBody>
            <a:bodyPr/>
            <a:p>
              <a:endParaRPr lang="zh-CN" altLang="en-US"/>
            </a:p>
          </p:txBody>
        </p:sp>
      </p:grpSp>
      <p:sp>
        <p:nvSpPr>
          <p:cNvPr id="5125" name="标题 5124"/>
          <p:cNvSpPr>
            <a:spLocks noGrp="1"/>
          </p:cNvSpPr>
          <p:nvPr>
            <p:ph type="title"/>
          </p:nvPr>
        </p:nvSpPr>
        <p:spPr>
          <a:xfrm>
            <a:off x="685800" y="609600"/>
            <a:ext cx="7772400" cy="1143000"/>
          </a:xfrm>
          <a:prstGeom prst="rect">
            <a:avLst/>
          </a:prstGeom>
          <a:noFill/>
          <a:ln w="9525">
            <a:noFill/>
          </a:ln>
        </p:spPr>
        <p:txBody>
          <a:bodyPr lIns="92075" tIns="46038" rIns="92075" bIns="46038" anchor="ctr"/>
          <a:lstStyle/>
          <a:p>
            <a:pPr lvl="0"/>
            <a:r>
              <a:rPr lang="zh-CN" altLang="en-US" noProof="1"/>
              <a:t>单击此处编辑母版标题样式</a:t>
            </a:r>
            <a:endParaRPr lang="zh-CN" altLang="en-US" noProof="1"/>
          </a:p>
        </p:txBody>
      </p:sp>
      <p:sp>
        <p:nvSpPr>
          <p:cNvPr id="5126" name="日期占位符 5125"/>
          <p:cNvSpPr>
            <a:spLocks noGrp="1"/>
          </p:cNvSpPr>
          <p:nvPr>
            <p:ph type="dt" sz="half" idx="2"/>
          </p:nvPr>
        </p:nvSpPr>
        <p:spPr>
          <a:xfrm>
            <a:off x="685800" y="6248400"/>
            <a:ext cx="1905000" cy="457200"/>
          </a:xfrm>
          <a:prstGeom prst="rect">
            <a:avLst/>
          </a:prstGeom>
          <a:noFill/>
          <a:ln w="9525">
            <a:noFill/>
          </a:ln>
        </p:spPr>
        <p:txBody>
          <a:bodyPr lIns="92075" tIns="46038" rIns="92075" bIns="46038" anchor="ctr"/>
          <a:lstStyle>
            <a:lvl1pPr>
              <a:defRPr sz="1400" noProof="1" dirty="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127" name="页脚占位符 5126"/>
          <p:cNvSpPr>
            <a:spLocks noGrp="1"/>
          </p:cNvSpPr>
          <p:nvPr>
            <p:ph type="ftr" sz="quarter" idx="3"/>
          </p:nvPr>
        </p:nvSpPr>
        <p:spPr>
          <a:xfrm>
            <a:off x="3124200" y="6248400"/>
            <a:ext cx="2895600" cy="457200"/>
          </a:xfrm>
          <a:prstGeom prst="rect">
            <a:avLst/>
          </a:prstGeom>
          <a:noFill/>
          <a:ln w="9525">
            <a:noFill/>
          </a:ln>
        </p:spPr>
        <p:txBody>
          <a:bodyPr lIns="92075" tIns="46038" rIns="92075" bIns="46038" anchor="ctr"/>
          <a:lstStyle>
            <a:lvl1pPr algn="ctr">
              <a:defRPr sz="1400" noProof="1" dirty="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1">
              <a:ln>
                <a:noFill/>
              </a:ln>
              <a:solidFill>
                <a:schemeClr val="tx1"/>
              </a:solidFill>
              <a:effectLst/>
              <a:uLnTx/>
              <a:uFillTx/>
              <a:latin typeface="Times New Roman" panose="02020603050405020304" pitchFamily="18" charset="0"/>
              <a:ea typeface="宋体" pitchFamily="2" charset="-122"/>
              <a:cs typeface="+mn-cs"/>
            </a:endParaRPr>
          </a:p>
        </p:txBody>
      </p:sp>
      <p:sp>
        <p:nvSpPr>
          <p:cNvPr id="5128" name="灯片编号占位符 5127"/>
          <p:cNvSpPr>
            <a:spLocks noGrp="1"/>
          </p:cNvSpPr>
          <p:nvPr>
            <p:ph type="sldNum" sz="quarter" idx="4"/>
          </p:nvPr>
        </p:nvSpPr>
        <p:spPr>
          <a:xfrm>
            <a:off x="6553200" y="6248400"/>
            <a:ext cx="1905000" cy="457200"/>
          </a:xfrm>
          <a:prstGeom prst="rect">
            <a:avLst/>
          </a:prstGeom>
          <a:noFill/>
          <a:ln w="9525">
            <a:noFill/>
          </a:ln>
        </p:spPr>
        <p:txBody>
          <a:bodyPr vert="horz" wrap="square" lIns="92075" tIns="46038" rIns="92075" bIns="46038" numCol="1" anchor="ctr" anchorCtr="0" compatLnSpc="1"/>
          <a:lstStyle>
            <a:lvl1pPr algn="r">
              <a:defRPr sz="1400" b="0"/>
            </a:lvl1p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
        <p:nvSpPr>
          <p:cNvPr id="1031" name="文本占位符 5128"/>
          <p:cNvSpPr>
            <a:spLocks noGrp="1"/>
          </p:cNvSpPr>
          <p:nvPr>
            <p:ph type="body"/>
          </p:nvPr>
        </p:nvSpPr>
        <p:spPr>
          <a:xfrm>
            <a:off x="685800" y="1981200"/>
            <a:ext cx="7772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fontAlgn="base">
        <a:spcBef>
          <a:spcPct val="0"/>
        </a:spcBef>
        <a:spcAft>
          <a:spcPct val="0"/>
        </a:spcAft>
        <a:defRPr sz="4400" kern="1200">
          <a:solidFill>
            <a:schemeClr val="tx2"/>
          </a:solidFill>
          <a:effectLst>
            <a:outerShdw blurRad="38100" dist="38100" dir="2700000">
              <a:srgbClr val="C0C0C0"/>
            </a:outerShdw>
          </a:effectLst>
          <a:latin typeface="+mj-lt"/>
          <a:ea typeface="+mj-ea"/>
          <a:cs typeface="+mj-cs"/>
        </a:defRPr>
      </a:lvl1pPr>
      <a:lvl2pPr algn="ctr" rtl="0" fontAlgn="base">
        <a:spcBef>
          <a:spcPct val="0"/>
        </a:spcBef>
        <a:spcAft>
          <a:spcPct val="0"/>
        </a:spcAft>
        <a:defRPr sz="4400">
          <a:solidFill>
            <a:schemeClr val="tx2"/>
          </a:solidFill>
          <a:latin typeface="Arial" panose="02080604020202020204" pitchFamily="34" charset="0"/>
          <a:ea typeface="宋体" pitchFamily="2" charset="-122"/>
        </a:defRPr>
      </a:lvl2pPr>
      <a:lvl3pPr algn="ctr" rtl="0" fontAlgn="base">
        <a:spcBef>
          <a:spcPct val="0"/>
        </a:spcBef>
        <a:spcAft>
          <a:spcPct val="0"/>
        </a:spcAft>
        <a:defRPr sz="4400">
          <a:solidFill>
            <a:schemeClr val="tx2"/>
          </a:solidFill>
          <a:latin typeface="Arial" panose="02080604020202020204" pitchFamily="34" charset="0"/>
          <a:ea typeface="宋体" pitchFamily="2" charset="-122"/>
        </a:defRPr>
      </a:lvl3pPr>
      <a:lvl4pPr algn="ctr" rtl="0" fontAlgn="base">
        <a:spcBef>
          <a:spcPct val="0"/>
        </a:spcBef>
        <a:spcAft>
          <a:spcPct val="0"/>
        </a:spcAft>
        <a:defRPr sz="4400">
          <a:solidFill>
            <a:schemeClr val="tx2"/>
          </a:solidFill>
          <a:latin typeface="Arial" panose="02080604020202020204" pitchFamily="34" charset="0"/>
          <a:ea typeface="宋体" pitchFamily="2" charset="-122"/>
        </a:defRPr>
      </a:lvl4pPr>
      <a:lvl5pPr algn="ctr" rtl="0" fontAlgn="base">
        <a:spcBef>
          <a:spcPct val="0"/>
        </a:spcBef>
        <a:spcAft>
          <a:spcPct val="0"/>
        </a:spcAft>
        <a:defRPr sz="4400">
          <a:solidFill>
            <a:schemeClr val="tx2"/>
          </a:solidFill>
          <a:latin typeface="Arial" panose="02080604020202020204" pitchFamily="34" charset="0"/>
          <a:ea typeface="宋体" pitchFamily="2" charset="-122"/>
        </a:defRPr>
      </a:lvl5pPr>
      <a:lvl6pPr marL="457200" algn="ctr" rtl="0" fontAlgn="base">
        <a:spcBef>
          <a:spcPct val="0"/>
        </a:spcBef>
        <a:spcAft>
          <a:spcPct val="0"/>
        </a:spcAft>
        <a:defRPr sz="4400">
          <a:solidFill>
            <a:schemeClr val="tx2"/>
          </a:solidFill>
          <a:latin typeface="Arial" panose="02080604020202020204" pitchFamily="34" charset="0"/>
          <a:ea typeface="宋体" pitchFamily="2" charset="-122"/>
        </a:defRPr>
      </a:lvl6pPr>
      <a:lvl7pPr marL="914400" algn="ctr" rtl="0" fontAlgn="base">
        <a:spcBef>
          <a:spcPct val="0"/>
        </a:spcBef>
        <a:spcAft>
          <a:spcPct val="0"/>
        </a:spcAft>
        <a:defRPr sz="4400">
          <a:solidFill>
            <a:schemeClr val="tx2"/>
          </a:solidFill>
          <a:latin typeface="Arial" panose="02080604020202020204" pitchFamily="34" charset="0"/>
          <a:ea typeface="宋体" pitchFamily="2" charset="-122"/>
        </a:defRPr>
      </a:lvl7pPr>
      <a:lvl8pPr marL="1371600" algn="ctr" rtl="0" fontAlgn="base">
        <a:spcBef>
          <a:spcPct val="0"/>
        </a:spcBef>
        <a:spcAft>
          <a:spcPct val="0"/>
        </a:spcAft>
        <a:defRPr sz="4400">
          <a:solidFill>
            <a:schemeClr val="tx2"/>
          </a:solidFill>
          <a:latin typeface="Arial" panose="02080604020202020204" pitchFamily="34" charset="0"/>
          <a:ea typeface="宋体" pitchFamily="2" charset="-122"/>
        </a:defRPr>
      </a:lvl8pPr>
      <a:lvl9pPr marL="1828800" algn="ctr" rtl="0" fontAlgn="base">
        <a:spcBef>
          <a:spcPct val="0"/>
        </a:spcBef>
        <a:spcAft>
          <a:spcPct val="0"/>
        </a:spcAft>
        <a:defRPr sz="4400">
          <a:solidFill>
            <a:schemeClr val="tx2"/>
          </a:solidFill>
          <a:latin typeface="Arial" panose="02080604020202020204" pitchFamily="34" charset="0"/>
          <a:ea typeface="宋体" pitchFamily="2" charset="-122"/>
        </a:defRPr>
      </a:lvl9pPr>
    </p:titleStyle>
    <p:bodyStyle>
      <a:lvl1pPr marL="342900" indent="-342900" algn="l" rtl="0" fontAlgn="base">
        <a:spcBef>
          <a:spcPct val="20000"/>
        </a:spcBef>
        <a:spcAft>
          <a:spcPct val="0"/>
        </a:spcAft>
        <a:buClr>
          <a:schemeClr val="accent2"/>
        </a:buClr>
        <a:buSzPct val="80000"/>
        <a:buFont typeface="Wingdings" panose="05000000000000000000" pitchFamily="2" charset="2"/>
        <a:buChar char="l"/>
        <a:defRPr sz="3200" kern="1200">
          <a:solidFill>
            <a:schemeClr val="tx1"/>
          </a:solidFill>
          <a:latin typeface="+mn-lt"/>
          <a:ea typeface="+mn-ea"/>
          <a:cs typeface="+mn-cs"/>
        </a:defRPr>
      </a:lvl1pPr>
      <a:lvl2pPr marL="742950" lvl="1"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lvl="2" indent="-228600" algn="l" rtl="0" fontAlgn="base">
        <a:spcBef>
          <a:spcPct val="20000"/>
        </a:spcBef>
        <a:spcAft>
          <a:spcPct val="0"/>
        </a:spcAft>
        <a:buClr>
          <a:schemeClr val="accent1"/>
        </a:buClr>
        <a:buSzPct val="60000"/>
        <a:buFont typeface="Wingdings" panose="05000000000000000000" pitchFamily="2" charset="2"/>
        <a:buChar char="l"/>
        <a:defRPr sz="2400" kern="1200">
          <a:solidFill>
            <a:schemeClr val="tx1"/>
          </a:solidFill>
          <a:latin typeface="+mn-lt"/>
          <a:ea typeface="+mn-ea"/>
          <a:cs typeface="+mn-cs"/>
        </a:defRPr>
      </a:lvl3pPr>
      <a:lvl4pPr marL="1600200" lvl="3"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lvl="4"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1"/>
        </a:buClr>
        <a:buSzTx/>
        <a:buFontTx/>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1"/>
        </a:buClr>
        <a:buSzTx/>
        <a:buFontTx/>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1"/>
        </a:buClr>
        <a:buSzTx/>
        <a:buFontTx/>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1"/>
        </a:buClr>
        <a:buSzTx/>
        <a:buFontTx/>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customXml" Target="../ink/ink3.xml"/><Relationship Id="rId5" Type="http://schemas.openxmlformats.org/officeDocument/2006/relationships/image" Target="../media/image12.png"/><Relationship Id="rId4" Type="http://schemas.openxmlformats.org/officeDocument/2006/relationships/customXml" Target="../ink/ink2.xml"/><Relationship Id="rId3" Type="http://schemas.openxmlformats.org/officeDocument/2006/relationships/image" Target="../media/image11.png"/><Relationship Id="rId2" Type="http://schemas.openxmlformats.org/officeDocument/2006/relationships/customXml" Target="../ink/ink1.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标题 4097"/>
          <p:cNvSpPr>
            <a:spLocks noGrp="1"/>
          </p:cNvSpPr>
          <p:nvPr>
            <p:ph type="ctrTitle" sz="quarter"/>
          </p:nvPr>
        </p:nvSpPr>
        <p:spPr>
          <a:xfrm>
            <a:off x="609600" y="1295400"/>
            <a:ext cx="7772400" cy="1143000"/>
          </a:xfrm>
        </p:spPr>
        <p:txBody>
          <a:bodyPr vert="horz" wrap="square" lIns="92075" tIns="46038" rIns="92075" bIns="46038" anchor="b" anchorCtr="0"/>
          <a:p>
            <a:pPr eaLnBrk="1" hangingPunct="1">
              <a:buSzTx/>
              <a:buFontTx/>
            </a:pPr>
            <a:r>
              <a:rPr lang="zh-CN" altLang="en-US" sz="4800" b="1" kern="1200" dirty="0">
                <a:solidFill>
                  <a:srgbClr val="FFFF00"/>
                </a:solidFill>
                <a:effectLst/>
                <a:latin typeface="新宋体" panose="02010609030101010101" charset="-122"/>
                <a:ea typeface="新宋体" panose="02010609030101010101" charset="-122"/>
                <a:cs typeface="+mj-cs"/>
              </a:rPr>
              <a:t>压力管道相关基础知识</a:t>
            </a:r>
            <a:endParaRPr lang="zh-CN" altLang="en-US" sz="4800" b="1" kern="1200" dirty="0">
              <a:solidFill>
                <a:srgbClr val="FFFF00"/>
              </a:solidFill>
              <a:effectLst/>
              <a:latin typeface="新宋体" panose="02010609030101010101" charset="-122"/>
              <a:ea typeface="新宋体" panose="02010609030101010101" charset="-122"/>
              <a:cs typeface="+mj-cs"/>
            </a:endParaRPr>
          </a:p>
        </p:txBody>
      </p:sp>
      <p:sp>
        <p:nvSpPr>
          <p:cNvPr id="4099" name="副标题 4098"/>
          <p:cNvSpPr>
            <a:spLocks noGrp="1"/>
          </p:cNvSpPr>
          <p:nvPr>
            <p:ph type="subTitle" sz="quarter" idx="1"/>
          </p:nvPr>
        </p:nvSpPr>
        <p:spPr>
          <a:xfrm>
            <a:off x="1447800" y="3505200"/>
            <a:ext cx="6400800" cy="1752600"/>
          </a:xfrm>
        </p:spPr>
        <p:txBody>
          <a:bodyPr vert="horz" wrap="square" lIns="92075" tIns="46038" rIns="92075" bIns="46038" anchor="ctr" anchorCtr="0"/>
          <a:p>
            <a:pPr eaLnBrk="1" hangingPunct="1">
              <a:buSzPct val="80000"/>
            </a:pPr>
            <a:endParaRPr lang="zh-CN" altLang="en-US" kern="1200" dirty="0">
              <a:solidFill>
                <a:schemeClr val="tx2"/>
              </a:solidFill>
              <a:latin typeface="+mn-lt"/>
              <a:ea typeface="+mn-ea"/>
              <a:cs typeface="+mn-cs"/>
            </a:endParaRPr>
          </a:p>
          <a:p>
            <a:pPr eaLnBrk="1" hangingPunct="1">
              <a:buSzPct val="80000"/>
            </a:pPr>
            <a:r>
              <a:rPr lang="zh-CN" altLang="en-US" sz="2800" kern="1200" dirty="0">
                <a:solidFill>
                  <a:schemeClr val="tx2"/>
                </a:solidFill>
                <a:latin typeface="楷体_GB2312" panose="02010609030101010101" pitchFamily="49" charset="-122"/>
                <a:ea typeface="楷体_GB2312" panose="02010609030101010101" pitchFamily="49" charset="-122"/>
                <a:cs typeface="+mn-cs"/>
              </a:rPr>
              <a:t>河北石家庄高新区市场局</a:t>
            </a:r>
            <a:endParaRPr lang="zh-CN" altLang="en-US" sz="2800" kern="1200" dirty="0">
              <a:solidFill>
                <a:schemeClr val="tx2"/>
              </a:solidFill>
              <a:latin typeface="楷体_GB2312" panose="02010609030101010101" pitchFamily="49" charset="-122"/>
              <a:ea typeface="楷体_GB2312" panose="02010609030101010101" pitchFamily="49" charset="-122"/>
              <a:cs typeface="+mn-cs"/>
            </a:endParaRPr>
          </a:p>
          <a:p>
            <a:pPr eaLnBrk="1" hangingPunct="1">
              <a:buSzPct val="80000"/>
            </a:pPr>
            <a:r>
              <a:rPr lang="zh-CN" altLang="en-US" sz="2800" kern="1200" dirty="0">
                <a:solidFill>
                  <a:schemeClr val="tx2"/>
                </a:solidFill>
                <a:latin typeface="楷体_GB2312" panose="02010609030101010101" pitchFamily="49" charset="-122"/>
                <a:ea typeface="楷体_GB2312" panose="02010609030101010101" pitchFamily="49" charset="-122"/>
                <a:cs typeface="+mn-cs"/>
              </a:rPr>
              <a:t>刘  魁</a:t>
            </a:r>
            <a:endParaRPr lang="zh-CN" altLang="en-US" sz="2800" kern="1200" dirty="0">
              <a:solidFill>
                <a:schemeClr val="tx2"/>
              </a:solidFill>
              <a:latin typeface="楷体_GB2312" panose="02010609030101010101" pitchFamily="49" charset="-122"/>
              <a:ea typeface="楷体_GB2312" panose="02010609030101010101" pitchFamily="49" charset="-122"/>
              <a:cs typeface="+mn-cs"/>
            </a:endParaRPr>
          </a:p>
          <a:p>
            <a:pPr eaLnBrk="1" hangingPunct="1">
              <a:buSzPct val="80000"/>
            </a:pPr>
            <a:r>
              <a:rPr lang="en-US" altLang="zh-CN" sz="2800" kern="1200">
                <a:solidFill>
                  <a:schemeClr val="tx2"/>
                </a:solidFill>
                <a:latin typeface="楷体_GB2312" panose="02010609030101010101" pitchFamily="49" charset="-122"/>
                <a:ea typeface="楷体_GB2312" panose="02010609030101010101" pitchFamily="49" charset="-122"/>
                <a:cs typeface="+mn-cs"/>
              </a:rPr>
              <a:t>13832143455</a:t>
            </a:r>
            <a:endParaRPr lang="en-US" altLang="zh-CN" sz="2800" kern="1200">
              <a:solidFill>
                <a:schemeClr val="tx2"/>
              </a:solidFill>
              <a:latin typeface="楷体_GB2312" panose="02010609030101010101" pitchFamily="49" charset="-122"/>
              <a:ea typeface="楷体_GB2312" panose="02010609030101010101" pitchFamily="49" charset="-122"/>
              <a:cs typeface="+mn-cs"/>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p:nvPr>
            <p:ph type="title"/>
          </p:nvPr>
        </p:nvSpPr>
        <p:spPr/>
        <p:txBody>
          <a:bodyPr vert="horz" wrap="square" lIns="92075" tIns="46038" rIns="92075" bIns="46038" anchor="ctr" anchorCtr="0"/>
          <a:p>
            <a:pPr eaLnBrk="1" hangingPunct="1"/>
            <a:r>
              <a:rPr lang="zh-CN" altLang="en-US" sz="3200" dirty="0">
                <a:effectLst/>
              </a:rPr>
              <a:t>管</a:t>
            </a:r>
            <a:r>
              <a:rPr lang="en-US" altLang="zh-CN" sz="3200" dirty="0">
                <a:effectLst/>
              </a:rPr>
              <a:t>  </a:t>
            </a:r>
            <a:r>
              <a:rPr lang="zh-CN" altLang="en-US" sz="3200" dirty="0">
                <a:effectLst/>
              </a:rPr>
              <a:t>廊</a:t>
            </a:r>
            <a:endParaRPr lang="zh-CN" altLang="en-US" sz="3200" dirty="0">
              <a:effectLst/>
            </a:endParaRPr>
          </a:p>
        </p:txBody>
      </p:sp>
      <p:pic>
        <p:nvPicPr>
          <p:cNvPr id="105476" name="Picture 4"/>
          <p:cNvPicPr>
            <a:picLocks noChangeAspect="1"/>
          </p:cNvPicPr>
          <p:nvPr>
            <p:ph idx="1"/>
          </p:nvPr>
        </p:nvPicPr>
        <p:blipFill>
          <a:blip r:embed="rId1"/>
          <a:srcRect/>
          <a:stretch>
            <a:fillRect/>
          </a:stretch>
        </p:blipFill>
        <p:spPr>
          <a:xfrm>
            <a:off x="251460" y="2132965"/>
            <a:ext cx="8563610" cy="4173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additive="base">
                                        <p:cTn id="7" dur="500" fill="hold"/>
                                        <p:tgtEl>
                                          <p:spTgt spid="105476"/>
                                        </p:tgtEl>
                                        <p:attrNameLst>
                                          <p:attrName>ppt_x</p:attrName>
                                        </p:attrNameLst>
                                      </p:cBhvr>
                                      <p:tavLst>
                                        <p:tav tm="0">
                                          <p:val>
                                            <p:strVal val="#ppt_x"/>
                                          </p:val>
                                        </p:tav>
                                        <p:tav tm="100000">
                                          <p:val>
                                            <p:strVal val="#ppt_x"/>
                                          </p:val>
                                        </p:tav>
                                      </p:tavLst>
                                    </p:anim>
                                    <p:anim calcmode="lin" valueType="num">
                                      <p:cBhvr additive="base">
                                        <p:cTn id="8" dur="500" fill="hold"/>
                                        <p:tgtEl>
                                          <p:spTgt spid="105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485140"/>
            <a:ext cx="7772400" cy="767080"/>
          </a:xfrm>
        </p:spPr>
        <p:txBody>
          <a:bodyPr/>
          <a:p>
            <a:pPr algn="l"/>
            <a:r>
              <a:rPr lang="en-US" altLang="zh-CN" sz="2800">
                <a:effectLst/>
                <a:latin typeface="国标黑体" panose="02000500000000000000" charset="-122"/>
                <a:ea typeface="国标黑体" panose="02000500000000000000" charset="-122"/>
                <a:cs typeface="国标黑体" panose="02000500000000000000" charset="-122"/>
              </a:rPr>
              <a:t>            </a:t>
            </a:r>
            <a:r>
              <a:rPr lang="zh-CN" altLang="en-US" sz="2800">
                <a:effectLst/>
                <a:latin typeface="国标黑体" panose="02000500000000000000" charset="-122"/>
                <a:ea typeface="国标黑体" panose="02000500000000000000" charset="-122"/>
                <a:cs typeface="国标黑体" panose="02000500000000000000" charset="-122"/>
              </a:rPr>
              <a:t>二、压力管道分类</a:t>
            </a:r>
            <a:br>
              <a:rPr lang="zh-CN" altLang="en-US" sz="2800">
                <a:effectLst/>
                <a:latin typeface="国标黑体" panose="02000500000000000000" charset="-122"/>
                <a:ea typeface="国标黑体" panose="02000500000000000000" charset="-122"/>
                <a:cs typeface="国标黑体" panose="02000500000000000000" charset="-122"/>
              </a:rPr>
            </a:br>
            <a:r>
              <a:rPr lang="en-US" altLang="zh-CN" sz="2400">
                <a:solidFill>
                  <a:srgbClr val="FF0000"/>
                </a:solidFill>
                <a:effectLst/>
                <a:latin typeface="国标黑体" panose="02000500000000000000" charset="-122"/>
                <a:ea typeface="国标黑体" panose="02000500000000000000" charset="-122"/>
                <a:cs typeface="国标黑体" panose="02000500000000000000" charset="-122"/>
              </a:rPr>
              <a:t>1</a:t>
            </a:r>
            <a:r>
              <a:rPr lang="zh-CN" altLang="en-US" sz="2400">
                <a:solidFill>
                  <a:srgbClr val="FF0000"/>
                </a:solidFill>
                <a:effectLst/>
                <a:latin typeface="国标黑体" panose="02000500000000000000" charset="-122"/>
                <a:ea typeface="国标黑体" panose="02000500000000000000" charset="-122"/>
                <a:cs typeface="国标黑体" panose="02000500000000000000" charset="-122"/>
              </a:rPr>
              <a:t>、《特种设备目录》压力管道分类</a:t>
            </a:r>
            <a:endParaRPr lang="zh-CN" altLang="en-US" sz="2400">
              <a:solidFill>
                <a:srgbClr val="FF0000"/>
              </a:solidFill>
              <a:effectLst/>
              <a:latin typeface="国标黑体" panose="02000500000000000000" charset="-122"/>
              <a:ea typeface="国标黑体" panose="02000500000000000000" charset="-122"/>
              <a:cs typeface="国标黑体" panose="02000500000000000000" charset="-122"/>
            </a:endParaRPr>
          </a:p>
        </p:txBody>
      </p:sp>
      <p:pic>
        <p:nvPicPr>
          <p:cNvPr id="4" name="内容占位符 3"/>
          <p:cNvPicPr>
            <a:picLocks noChangeAspect="1"/>
          </p:cNvPicPr>
          <p:nvPr>
            <p:ph idx="1"/>
          </p:nvPr>
        </p:nvPicPr>
        <p:blipFill>
          <a:blip r:embed="rId1"/>
          <a:stretch>
            <a:fillRect/>
          </a:stretch>
        </p:blipFill>
        <p:spPr>
          <a:xfrm>
            <a:off x="1259205" y="1341120"/>
            <a:ext cx="6057900" cy="53987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tretch>
            <a:fillRect/>
          </a:stretch>
        </p:blipFill>
        <p:spPr>
          <a:xfrm>
            <a:off x="1286510" y="451485"/>
            <a:ext cx="6310630" cy="62236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4"/>
          <p:cNvPicPr>
            <a:picLocks noChangeAspect="1"/>
          </p:cNvPicPr>
          <p:nvPr>
            <p:ph idx="1"/>
          </p:nvPr>
        </p:nvPicPr>
        <p:blipFill>
          <a:blip r:embed="rId1"/>
          <a:srcRect/>
          <a:stretch>
            <a:fillRect/>
          </a:stretch>
        </p:blipFill>
        <p:spPr>
          <a:xfrm>
            <a:off x="971550" y="1052830"/>
            <a:ext cx="6481445" cy="5594985"/>
          </a:xfrm>
          <a:prstGeom prst="rect">
            <a:avLst/>
          </a:prstGeom>
          <a:solidFill>
            <a:srgbClr val="FFFFFF">
              <a:alpha val="100000"/>
            </a:srgbClr>
          </a:solidFill>
        </p:spPr>
      </p:pic>
      <p:sp>
        <p:nvSpPr>
          <p:cNvPr id="2" name="标题 1"/>
          <p:cNvSpPr>
            <a:spLocks noGrp="1"/>
          </p:cNvSpPr>
          <p:nvPr>
            <p:ph type="title"/>
          </p:nvPr>
        </p:nvSpPr>
        <p:spPr>
          <a:xfrm>
            <a:off x="685800" y="485140"/>
            <a:ext cx="7772400" cy="488315"/>
          </a:xfrm>
        </p:spPr>
        <p:txBody>
          <a:bodyPr/>
          <a:p>
            <a:pPr algn="l"/>
            <a:r>
              <a:rPr lang="en-US" altLang="zh-CN" sz="2400">
                <a:gradFill>
                  <a:gsLst>
                    <a:gs pos="0">
                      <a:srgbClr val="E30000"/>
                    </a:gs>
                    <a:gs pos="100000">
                      <a:srgbClr val="760303"/>
                    </a:gs>
                  </a:gsLst>
                  <a:lin scaled="0"/>
                </a:gradFill>
                <a:effectLst/>
                <a:latin typeface="国标黑体" panose="02000500000000000000" charset="-122"/>
                <a:ea typeface="国标黑体" panose="02000500000000000000" charset="-122"/>
                <a:cs typeface="国标黑体" panose="02000500000000000000" charset="-122"/>
              </a:rPr>
              <a:t>2</a:t>
            </a:r>
            <a:r>
              <a:rPr lang="zh-CN" altLang="en-US" sz="2400">
                <a:gradFill>
                  <a:gsLst>
                    <a:gs pos="0">
                      <a:srgbClr val="E30000"/>
                    </a:gs>
                    <a:gs pos="100000">
                      <a:srgbClr val="760303"/>
                    </a:gs>
                  </a:gsLst>
                  <a:lin scaled="0"/>
                </a:gradFill>
                <a:effectLst/>
                <a:latin typeface="国标黑体" panose="02000500000000000000" charset="-122"/>
                <a:ea typeface="国标黑体" panose="02000500000000000000" charset="-122"/>
                <a:cs typeface="国标黑体" panose="02000500000000000000" charset="-122"/>
              </a:rPr>
              <a:t>、按特性和参数进行分类</a:t>
            </a:r>
            <a:endParaRPr lang="zh-CN" altLang="en-US" sz="2400">
              <a:gradFill>
                <a:gsLst>
                  <a:gs pos="0">
                    <a:srgbClr val="E30000"/>
                  </a:gs>
                  <a:gs pos="100000">
                    <a:srgbClr val="760303"/>
                  </a:gs>
                </a:gsLst>
                <a:lin scaled="0"/>
              </a:gradFill>
              <a:effectLst/>
              <a:latin typeface="国标黑体" panose="02000500000000000000" charset="-122"/>
              <a:ea typeface="国标黑体" panose="02000500000000000000" charset="-122"/>
              <a:cs typeface="国标黑体" panose="02000500000000000000"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05460" y="450850"/>
            <a:ext cx="8094980" cy="711200"/>
          </a:xfrm>
        </p:spPr>
        <p:txBody>
          <a:bodyPr/>
          <a:p>
            <a:pPr algn="ctr"/>
            <a:r>
              <a:rPr lang="en-US" altLang="zh-CN" sz="2400">
                <a:gradFill>
                  <a:gsLst>
                    <a:gs pos="0">
                      <a:srgbClr val="FE4444"/>
                    </a:gs>
                    <a:gs pos="100000">
                      <a:srgbClr val="832B2B"/>
                    </a:gs>
                  </a:gsLst>
                  <a:lin scaled="0"/>
                </a:gradFill>
                <a:effectLst/>
                <a:latin typeface="国标黑体" panose="02000500000000000000" charset="-122"/>
                <a:ea typeface="国标黑体" panose="02000500000000000000" charset="-122"/>
                <a:cs typeface="国标黑体" panose="02000500000000000000" charset="-122"/>
              </a:rPr>
              <a:t>3</a:t>
            </a:r>
            <a:r>
              <a:rPr lang="zh-CN" altLang="en-US" sz="2400">
                <a:gradFill>
                  <a:gsLst>
                    <a:gs pos="0">
                      <a:srgbClr val="FE4444"/>
                    </a:gs>
                    <a:gs pos="100000">
                      <a:srgbClr val="832B2B"/>
                    </a:gs>
                  </a:gsLst>
                  <a:lin scaled="0"/>
                </a:gradFill>
                <a:effectLst/>
                <a:latin typeface="国标黑体" panose="02000500000000000000" charset="-122"/>
                <a:ea typeface="国标黑体" panose="02000500000000000000" charset="-122"/>
                <a:cs typeface="国标黑体" panose="02000500000000000000" charset="-122"/>
              </a:rPr>
              <a:t>、《国家总局关于特种设备行政许可有关事项的通知》（</a:t>
            </a:r>
            <a:r>
              <a:rPr lang="en-US" altLang="zh-CN" sz="2400">
                <a:gradFill>
                  <a:gsLst>
                    <a:gs pos="0">
                      <a:srgbClr val="FE4444"/>
                    </a:gs>
                    <a:gs pos="100000">
                      <a:srgbClr val="832B2B"/>
                    </a:gs>
                  </a:gsLst>
                  <a:lin scaled="0"/>
                </a:gradFill>
                <a:effectLst/>
                <a:latin typeface="国标黑体" panose="02000500000000000000" charset="-122"/>
                <a:ea typeface="国标黑体" panose="02000500000000000000" charset="-122"/>
                <a:cs typeface="国标黑体" panose="02000500000000000000" charset="-122"/>
              </a:rPr>
              <a:t>41</a:t>
            </a:r>
            <a:r>
              <a:rPr lang="zh-CN" altLang="en-US" sz="2400">
                <a:gradFill>
                  <a:gsLst>
                    <a:gs pos="0">
                      <a:srgbClr val="FE4444"/>
                    </a:gs>
                    <a:gs pos="100000">
                      <a:srgbClr val="832B2B"/>
                    </a:gs>
                  </a:gsLst>
                  <a:lin scaled="0"/>
                </a:gradFill>
                <a:effectLst/>
                <a:latin typeface="国标黑体" panose="02000500000000000000" charset="-122"/>
                <a:ea typeface="国标黑体" panose="02000500000000000000" charset="-122"/>
                <a:cs typeface="国标黑体" panose="02000500000000000000" charset="-122"/>
              </a:rPr>
              <a:t>号文公告）</a:t>
            </a:r>
            <a:endParaRPr lang="zh-CN" altLang="en-US" sz="2400">
              <a:gradFill>
                <a:gsLst>
                  <a:gs pos="0">
                    <a:srgbClr val="FE4444"/>
                  </a:gs>
                  <a:gs pos="100000">
                    <a:srgbClr val="832B2B"/>
                  </a:gs>
                </a:gsLst>
                <a:lin scaled="0"/>
              </a:gradFill>
              <a:effectLst/>
              <a:latin typeface="国标黑体" panose="02000500000000000000" charset="-122"/>
              <a:ea typeface="国标黑体" panose="02000500000000000000" charset="-122"/>
              <a:cs typeface="国标黑体" panose="02000500000000000000" charset="-122"/>
            </a:endParaRPr>
          </a:p>
        </p:txBody>
      </p:sp>
      <p:pic>
        <p:nvPicPr>
          <p:cNvPr id="4" name="内容占位符 3"/>
          <p:cNvPicPr>
            <a:picLocks noChangeAspect="1"/>
          </p:cNvPicPr>
          <p:nvPr>
            <p:ph idx="1"/>
          </p:nvPr>
        </p:nvPicPr>
        <p:blipFill>
          <a:blip r:embed="rId1"/>
          <a:stretch>
            <a:fillRect/>
          </a:stretch>
        </p:blipFill>
        <p:spPr>
          <a:xfrm>
            <a:off x="1500505" y="1247140"/>
            <a:ext cx="6518275" cy="564451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3164205" y="2778760"/>
              <a:ext cx="1571625" cy="35560"/>
            </p14:xfrm>
          </p:contentPart>
        </mc:Choice>
        <mc:Fallback xmlns="">
          <p:pic>
            <p:nvPicPr>
              <p:cNvPr id="3" name="墨迹 2"/>
            </p:nvPicPr>
            <p:blipFill>
              <a:blip r:embed="rId3"/>
            </p:blipFill>
            <p:spPr>
              <a:xfrm>
                <a:off x="3164205" y="2778760"/>
                <a:ext cx="1571625" cy="355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3143250" y="3382010"/>
              <a:ext cx="3249930" cy="28575"/>
            </p14:xfrm>
          </p:contentPart>
        </mc:Choice>
        <mc:Fallback xmlns="">
          <p:pic>
            <p:nvPicPr>
              <p:cNvPr id="5" name="墨迹 4"/>
            </p:nvPicPr>
            <p:blipFill>
              <a:blip r:embed="rId5"/>
            </p:blipFill>
            <p:spPr>
              <a:xfrm>
                <a:off x="3143250" y="3382010"/>
                <a:ext cx="3249930" cy="2857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3075305" y="3589655"/>
              <a:ext cx="1631950" cy="31750"/>
            </p14:xfrm>
          </p:contentPart>
        </mc:Choice>
        <mc:Fallback xmlns="">
          <p:pic>
            <p:nvPicPr>
              <p:cNvPr id="6" name="墨迹 5"/>
            </p:nvPicPr>
            <p:blipFill>
              <a:blip r:embed="rId7"/>
            </p:blipFill>
            <p:spPr>
              <a:xfrm>
                <a:off x="3075305" y="3589655"/>
                <a:ext cx="1631950" cy="31750"/>
              </a:xfrm>
              <a:prstGeom prst="rect"/>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79730" y="764540"/>
            <a:ext cx="8384540" cy="5052060"/>
          </a:xfrm>
        </p:spPr>
        <p:txBody>
          <a:bodyPr/>
          <a:p>
            <a:r>
              <a:rPr lang="zh-CN" altLang="en-US" sz="2000">
                <a:solidFill>
                  <a:srgbClr val="FFFF00"/>
                </a:solidFill>
                <a:latin typeface="国标黑体" panose="02000500000000000000" charset="-122"/>
                <a:ea typeface="国标黑体" panose="02000500000000000000" charset="-122"/>
                <a:cs typeface="国标黑体" panose="02000500000000000000" charset="-122"/>
              </a:rPr>
              <a:t>1.长输管道（GA），</a:t>
            </a:r>
            <a:r>
              <a:rPr lang="zh-CN" altLang="en-US" sz="2000">
                <a:latin typeface="国标黑体" panose="02000500000000000000" charset="-122"/>
                <a:ea typeface="国标黑体" panose="02000500000000000000" charset="-122"/>
                <a:cs typeface="国标黑体" panose="02000500000000000000" charset="-122"/>
              </a:rPr>
              <a:t>是指产地、储存库、用户间的用于输送（油气）商品介质的管道。（油气）商品介质是指符合国家相关标准要求的原油、成品油、天然气和液化石油气。包括</a:t>
            </a:r>
            <a:r>
              <a:rPr lang="en-US" altLang="zh-CN" sz="2000">
                <a:latin typeface="国标黑体" panose="02000500000000000000" charset="-122"/>
                <a:ea typeface="国标黑体" panose="02000500000000000000" charset="-122"/>
                <a:cs typeface="国标黑体" panose="02000500000000000000" charset="-122"/>
              </a:rPr>
              <a:t>GA1</a:t>
            </a:r>
            <a:r>
              <a:rPr lang="zh-CN" altLang="en-US" sz="2000">
                <a:latin typeface="国标黑体" panose="02000500000000000000" charset="-122"/>
                <a:ea typeface="国标黑体" panose="02000500000000000000" charset="-122"/>
                <a:cs typeface="国标黑体" panose="02000500000000000000" charset="-122"/>
              </a:rPr>
              <a:t>和</a:t>
            </a:r>
            <a:r>
              <a:rPr lang="en-US" altLang="zh-CN" sz="2000">
                <a:latin typeface="国标黑体" panose="02000500000000000000" charset="-122"/>
                <a:ea typeface="国标黑体" panose="02000500000000000000" charset="-122"/>
                <a:cs typeface="国标黑体" panose="02000500000000000000" charset="-122"/>
              </a:rPr>
              <a:t>GA2.</a:t>
            </a:r>
            <a:endParaRPr lang="zh-CN" altLang="en-US" sz="2000">
              <a:latin typeface="国标黑体" panose="02000500000000000000" charset="-122"/>
              <a:ea typeface="国标黑体" panose="02000500000000000000" charset="-122"/>
              <a:cs typeface="国标黑体" panose="02000500000000000000" charset="-122"/>
            </a:endParaRPr>
          </a:p>
          <a:p>
            <a:r>
              <a:rPr lang="zh-CN" altLang="en-US" sz="2000">
                <a:solidFill>
                  <a:srgbClr val="FFFF00"/>
                </a:solidFill>
                <a:latin typeface="国标黑体" panose="02000500000000000000" charset="-122"/>
                <a:ea typeface="国标黑体" panose="02000500000000000000" charset="-122"/>
                <a:cs typeface="国标黑体" panose="02000500000000000000" charset="-122"/>
              </a:rPr>
              <a:t>2.公用管道（GB），</a:t>
            </a:r>
            <a:r>
              <a:rPr lang="zh-CN" altLang="en-US" sz="2000">
                <a:latin typeface="国标黑体" panose="02000500000000000000" charset="-122"/>
                <a:ea typeface="国标黑体" panose="02000500000000000000" charset="-122"/>
                <a:cs typeface="国标黑体" panose="02000500000000000000" charset="-122"/>
              </a:rPr>
              <a:t>是指</a:t>
            </a:r>
            <a:r>
              <a:rPr lang="zh-CN" altLang="en-US" sz="2000">
                <a:gradFill>
                  <a:gsLst>
                    <a:gs pos="0">
                      <a:srgbClr val="E30000"/>
                    </a:gs>
                    <a:gs pos="100000">
                      <a:srgbClr val="760303"/>
                    </a:gs>
                  </a:gsLst>
                  <a:lin scaled="0"/>
                </a:gradFill>
                <a:latin typeface="国标黑体" panose="02000500000000000000" charset="-122"/>
                <a:ea typeface="国标黑体" panose="02000500000000000000" charset="-122"/>
                <a:cs typeface="国标黑体" panose="02000500000000000000" charset="-122"/>
              </a:rPr>
              <a:t>城市或乡镇范围内</a:t>
            </a:r>
            <a:r>
              <a:rPr lang="zh-CN" altLang="en-US" sz="2000">
                <a:latin typeface="国标黑体" panose="02000500000000000000" charset="-122"/>
                <a:ea typeface="国标黑体" panose="02000500000000000000" charset="-122"/>
                <a:cs typeface="国标黑体" panose="02000500000000000000" charset="-122"/>
              </a:rPr>
              <a:t>用于</a:t>
            </a:r>
            <a:r>
              <a:rPr lang="zh-CN" altLang="en-US" sz="2000">
                <a:gradFill>
                  <a:gsLst>
                    <a:gs pos="0">
                      <a:srgbClr val="E30000"/>
                    </a:gs>
                    <a:gs pos="100000">
                      <a:srgbClr val="760303"/>
                    </a:gs>
                  </a:gsLst>
                  <a:lin scaled="0"/>
                </a:gradFill>
                <a:latin typeface="国标黑体" panose="02000500000000000000" charset="-122"/>
                <a:ea typeface="国标黑体" panose="02000500000000000000" charset="-122"/>
                <a:cs typeface="国标黑体" panose="02000500000000000000" charset="-122"/>
              </a:rPr>
              <a:t>公用事业或民用</a:t>
            </a:r>
            <a:r>
              <a:rPr lang="zh-CN" altLang="en-US" sz="2000">
                <a:latin typeface="国标黑体" panose="02000500000000000000" charset="-122"/>
                <a:ea typeface="国标黑体" panose="02000500000000000000" charset="-122"/>
                <a:cs typeface="国标黑体" panose="02000500000000000000" charset="-122"/>
              </a:rPr>
              <a:t>的燃气管道和热力管道，燃气管道为GB1级，热力管道为GB2级。</a:t>
            </a:r>
            <a:endParaRPr lang="zh-CN" altLang="en-US" sz="2000">
              <a:latin typeface="国标黑体" panose="02000500000000000000" charset="-122"/>
              <a:ea typeface="国标黑体" panose="02000500000000000000" charset="-122"/>
              <a:cs typeface="国标黑体" panose="02000500000000000000" charset="-122"/>
            </a:endParaRPr>
          </a:p>
          <a:p>
            <a:r>
              <a:rPr lang="zh-CN" altLang="en-US" sz="2000">
                <a:solidFill>
                  <a:srgbClr val="FFFF00"/>
                </a:solidFill>
                <a:latin typeface="国标黑体" panose="02000500000000000000" charset="-122"/>
                <a:ea typeface="国标黑体" panose="02000500000000000000" charset="-122"/>
                <a:cs typeface="国标黑体" panose="02000500000000000000" charset="-122"/>
              </a:rPr>
              <a:t>燃气管道（GB1）：</a:t>
            </a:r>
            <a:r>
              <a:rPr lang="zh-CN" altLang="en-US" sz="2000">
                <a:latin typeface="国标黑体" panose="02000500000000000000" charset="-122"/>
                <a:ea typeface="国标黑体" panose="02000500000000000000" charset="-122"/>
                <a:cs typeface="国标黑体" panose="02000500000000000000" charset="-122"/>
              </a:rPr>
              <a:t>由门站、储配站、各类气源厂站等燃气厂站至用户之间或厂站之间公用性质的燃气管道及其附属设施。附属设施包括线路阀室、调压站（含调压箱）、凝水缸等。</a:t>
            </a:r>
            <a:endParaRPr lang="zh-CN" altLang="en-US" sz="2000">
              <a:latin typeface="国标黑体" panose="02000500000000000000" charset="-122"/>
              <a:ea typeface="国标黑体" panose="02000500000000000000" charset="-122"/>
              <a:cs typeface="国标黑体" panose="02000500000000000000" charset="-122"/>
            </a:endParaRPr>
          </a:p>
          <a:p>
            <a:r>
              <a:rPr lang="zh-CN" altLang="en-US" sz="2000">
                <a:solidFill>
                  <a:srgbClr val="FFFF00"/>
                </a:solidFill>
                <a:latin typeface="国标黑体" panose="02000500000000000000" charset="-122"/>
                <a:ea typeface="国标黑体" panose="02000500000000000000" charset="-122"/>
                <a:cs typeface="国标黑体" panose="02000500000000000000" charset="-122"/>
              </a:rPr>
              <a:t>热力管道（GB2）：</a:t>
            </a:r>
            <a:r>
              <a:rPr lang="zh-CN" altLang="en-US" sz="2000">
                <a:latin typeface="国标黑体" panose="02000500000000000000" charset="-122"/>
                <a:ea typeface="国标黑体" panose="02000500000000000000" charset="-122"/>
                <a:cs typeface="国标黑体" panose="02000500000000000000" charset="-122"/>
              </a:rPr>
              <a:t>由热源出口分界点至热用户（民用或工业）进口分界点之间，敷设在城镇范围内的蒸汽管道和热水管道及其附属设施。其中蒸汽介质设计压力小于或等于2.5mpa，设计温度小于或等于350 ℃；热水介质设计压力小于或等于2.5mpa，设计温度小于或等于200 ℃。</a:t>
            </a:r>
            <a:endParaRPr lang="zh-CN" altLang="en-US" sz="2000">
              <a:latin typeface="国标黑体" panose="02000500000000000000" charset="-122"/>
              <a:ea typeface="国标黑体" panose="02000500000000000000" charset="-122"/>
              <a:cs typeface="国标黑体" panose="02000500000000000000" charset="-122"/>
            </a:endParaRPr>
          </a:p>
          <a:p>
            <a:r>
              <a:rPr lang="zh-CN" altLang="en-US" sz="2000">
                <a:solidFill>
                  <a:srgbClr val="FFFF00"/>
                </a:solidFill>
                <a:latin typeface="国标黑体" panose="02000500000000000000" charset="-122"/>
                <a:ea typeface="国标黑体" panose="02000500000000000000" charset="-122"/>
                <a:cs typeface="国标黑体" panose="02000500000000000000" charset="-122"/>
              </a:rPr>
              <a:t>3.工业管道（GC），</a:t>
            </a:r>
            <a:r>
              <a:rPr lang="zh-CN" altLang="en-US" sz="2000">
                <a:latin typeface="国标黑体" panose="02000500000000000000" charset="-122"/>
                <a:ea typeface="国标黑体" panose="02000500000000000000" charset="-122"/>
                <a:cs typeface="国标黑体" panose="02000500000000000000" charset="-122"/>
              </a:rPr>
              <a:t>是指工艺装置、辅助装置以及界区内公用工程所属的压力管道，包括工艺管道（GC1/GC2）、制冷管道（GC2）和动力管道（GCD）。</a:t>
            </a:r>
            <a:endParaRPr lang="zh-CN" altLang="en-US" sz="2000">
              <a:latin typeface="国标黑体" panose="02000500000000000000" charset="-122"/>
              <a:ea typeface="国标黑体" panose="02000500000000000000" charset="-122"/>
              <a:cs typeface="国标黑体" panose="02000500000000000000" charset="-122"/>
            </a:endParaRPr>
          </a:p>
          <a:p>
            <a:r>
              <a:rPr lang="zh-CN" altLang="en-US" sz="2000">
                <a:solidFill>
                  <a:srgbClr val="FFFF00"/>
                </a:solidFill>
                <a:latin typeface="国标黑体" panose="02000500000000000000" charset="-122"/>
                <a:ea typeface="国标黑体" panose="02000500000000000000" charset="-122"/>
                <a:cs typeface="国标黑体" panose="02000500000000000000" charset="-122"/>
              </a:rPr>
              <a:t>动力管道（GCD），</a:t>
            </a:r>
            <a:r>
              <a:rPr lang="zh-CN" altLang="en-US" sz="2000">
                <a:latin typeface="国标黑体" panose="02000500000000000000" charset="-122"/>
                <a:ea typeface="国标黑体" panose="02000500000000000000" charset="-122"/>
                <a:cs typeface="国标黑体" panose="02000500000000000000" charset="-122"/>
              </a:rPr>
              <a:t>是指火力发电厂用于输送蒸汽、汽水两相介质的压力管道。</a:t>
            </a:r>
            <a:endParaRPr lang="zh-CN" altLang="en-US" sz="2000">
              <a:latin typeface="国标黑体" panose="02000500000000000000" charset="-122"/>
              <a:ea typeface="国标黑体" panose="02000500000000000000" charset="-122"/>
              <a:cs typeface="国标黑体" panose="020005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609600"/>
            <a:ext cx="7772400" cy="544830"/>
          </a:xfrm>
        </p:spPr>
        <p:txBody>
          <a:bodyPr/>
          <a:p>
            <a:pPr algn="ctr"/>
            <a:r>
              <a:rPr lang="zh-CN" altLang="en-US" sz="2800">
                <a:effectLst/>
                <a:latin typeface="国标黑体" panose="02000500000000000000" charset="-122"/>
                <a:ea typeface="国标黑体" panose="02000500000000000000" charset="-122"/>
              </a:rPr>
              <a:t>三、压力管道相关法律法规及技术规范、标准</a:t>
            </a:r>
            <a:endParaRPr lang="zh-CN" altLang="en-US" sz="2800">
              <a:effectLst/>
              <a:latin typeface="国标黑体" panose="02000500000000000000" charset="-122"/>
              <a:ea typeface="国标黑体" panose="02000500000000000000" charset="-122"/>
            </a:endParaRPr>
          </a:p>
        </p:txBody>
      </p:sp>
      <p:sp>
        <p:nvSpPr>
          <p:cNvPr id="3" name="内容占位符 2"/>
          <p:cNvSpPr>
            <a:spLocks noGrp="1"/>
          </p:cNvSpPr>
          <p:nvPr>
            <p:ph idx="1"/>
          </p:nvPr>
        </p:nvSpPr>
        <p:spPr>
          <a:xfrm>
            <a:off x="539115" y="1268730"/>
            <a:ext cx="8166100" cy="5093335"/>
          </a:xfrm>
        </p:spPr>
        <p:txBody>
          <a:bodyPr/>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第一层次：</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法律：《特种设备安全法》(主席令第4号），2014年1月1日实施。</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第二层次：</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法规：《特种设备安全监察条例》（国务院令第549号）2009年5月1日实施。</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第三层次：</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规章  </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solidFill>
                  <a:schemeClr val="accent1">
                    <a:lumMod val="75000"/>
                    <a:lumOff val="25000"/>
                  </a:schemeClr>
                </a:solidFill>
                <a:latin typeface="黑体" panose="02010609060101010101" pitchFamily="49" charset="-122"/>
                <a:ea typeface="黑体" panose="02010609060101010101" pitchFamily="49" charset="-122"/>
                <a:cs typeface="黑体" panose="02010609060101010101" pitchFamily="49" charset="-122"/>
                <a:sym typeface="+mn-ea"/>
              </a:rPr>
              <a:t>(1)部门规章：</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《特种设备生产单位落实质量安全主体责任监督管理规定》（国家市场监督管理总局令</a:t>
            </a:r>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第73号 </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2023年4月4日）</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《特种设备使用单位落实使用安全主体责任监督管理规定》（国家市场监督管理总局令</a:t>
            </a:r>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第74号 </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2023年4月4日）</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《特种设备安全监督检查办法》 (国家市场监督管理总局令</a:t>
            </a:r>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第57号</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  2022年5月26日 )</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《特种设备事故报告和调查处理规定》 (国家市场监督管理总局令</a:t>
            </a:r>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第50号</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  2022年1月20日 ) </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《特种设备作业人员监督管理办法》 (国家质量监督检验检疫总局令</a:t>
            </a:r>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第140号</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    2010年11月23日修改 )</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13080" y="710565"/>
            <a:ext cx="7945120" cy="5385435"/>
          </a:xfrm>
        </p:spPr>
        <p:txBody>
          <a:bodyPr/>
          <a:p>
            <a:r>
              <a:rPr lang="zh-CN" altLang="en-US" sz="1800">
                <a:solidFill>
                  <a:schemeClr val="accent1">
                    <a:lumMod val="75000"/>
                    <a:lumOff val="25000"/>
                  </a:schemeClr>
                </a:solidFill>
                <a:latin typeface="黑体" panose="02010609060101010101" pitchFamily="49" charset="-122"/>
                <a:ea typeface="黑体" panose="02010609060101010101" pitchFamily="49" charset="-122"/>
                <a:cs typeface="黑体" panose="02010609060101010101" pitchFamily="49" charset="-122"/>
                <a:sym typeface="+mn-ea"/>
              </a:rPr>
              <a:t>(2)地方政府规章：《河北省特种设备安全监察规定》</a:t>
            </a:r>
            <a:endParaRPr lang="zh-CN" altLang="en-US" sz="1800">
              <a:solidFill>
                <a:schemeClr val="accent1">
                  <a:lumMod val="75000"/>
                  <a:lumOff val="25000"/>
                </a:schemeClr>
              </a:solidFill>
              <a:latin typeface="黑体" panose="02010609060101010101" pitchFamily="49" charset="-122"/>
              <a:ea typeface="黑体" panose="02010609060101010101" pitchFamily="49" charset="-122"/>
              <a:cs typeface="黑体" panose="02010609060101010101" pitchFamily="49" charset="-122"/>
              <a:sym typeface="+mn-ea"/>
            </a:endParaRPr>
          </a:p>
          <a:p>
            <a:pPr algn="l"/>
            <a:r>
              <a:rPr lang="zh-CN"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第四层次：</a:t>
            </a:r>
            <a:r>
              <a:rPr lang="zh-CN" altLang="en-US" sz="1800" b="1">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安全技术规范、规范性文件 </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solidFill>
                  <a:schemeClr val="accent1">
                    <a:lumMod val="75000"/>
                    <a:lumOff val="25000"/>
                  </a:schemeClr>
                </a:solidFill>
                <a:latin typeface="黑体" panose="02010609060101010101" pitchFamily="49" charset="-122"/>
                <a:ea typeface="黑体" panose="02010609060101010101" pitchFamily="49" charset="-122"/>
                <a:cs typeface="黑体" panose="02010609060101010101" pitchFamily="49" charset="-122"/>
                <a:sym typeface="+mn-ea"/>
              </a:rPr>
              <a:t>安全技术规范（TSG规范）</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：目前有</a:t>
            </a:r>
            <a:r>
              <a:rPr lang="en-US" altLang="zh-CN"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6</a:t>
            </a:r>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个专项类</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（见表）。</a:t>
            </a:r>
            <a:endParaRPr lang="zh-CN" altLang="en-US" sz="1800">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solidFill>
                  <a:schemeClr val="accent1">
                    <a:lumMod val="75000"/>
                    <a:lumOff val="25000"/>
                  </a:schemeClr>
                </a:solidFill>
                <a:latin typeface="黑体" panose="02010609060101010101" pitchFamily="49" charset="-122"/>
                <a:ea typeface="黑体" panose="02010609060101010101" pitchFamily="49" charset="-122"/>
                <a:cs typeface="黑体" panose="02010609060101010101" pitchFamily="49" charset="-122"/>
                <a:sym typeface="+mn-ea"/>
              </a:rPr>
              <a:t>规范性文件：</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a:latin typeface="黑体" panose="02010609060101010101" pitchFamily="49" charset="-122"/>
                <a:ea typeface="黑体" panose="02010609060101010101" pitchFamily="49" charset="-122"/>
                <a:cs typeface="黑体" panose="02010609060101010101" pitchFamily="49" charset="-122"/>
                <a:sym typeface="+mn-ea"/>
              </a:rPr>
              <a:t>《特种设备目录》 (国家质量监督检验检疫总局公告 2014年第114号 2014年10月30日)</a:t>
            </a:r>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第五层次：</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国家标准</a:t>
            </a:r>
            <a:endParaRPr lang="zh-CN" altLang="en-US" sz="1800">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a:p>
            <a:pPr algn="just">
              <a:lnSpc>
                <a:spcPct val="120000"/>
              </a:lnSpc>
            </a:pPr>
            <a:r>
              <a:rPr lang="zh-CN" altLang="en-US" sz="1800" dirty="0" smtClean="0">
                <a:solidFill>
                  <a:srgbClr val="C00000"/>
                </a:solidFill>
                <a:latin typeface="微软雅黑" charset="-122"/>
                <a:ea typeface="微软雅黑" charset="-122"/>
                <a:sym typeface="+mn-ea"/>
              </a:rPr>
              <a:t>协调标准</a:t>
            </a:r>
            <a:r>
              <a:rPr lang="zh-CN" altLang="en-US" sz="1800" dirty="0" smtClean="0">
                <a:solidFill>
                  <a:schemeClr val="tx1">
                    <a:lumMod val="75000"/>
                    <a:lumOff val="25000"/>
                  </a:schemeClr>
                </a:solidFill>
                <a:latin typeface="微软雅黑" charset="-122"/>
                <a:ea typeface="微软雅黑" charset="-122"/>
                <a:sym typeface="+mn-ea"/>
              </a:rPr>
              <a:t>：</a:t>
            </a:r>
            <a:r>
              <a:rPr lang="zh-CN" altLang="en-US" sz="1800" dirty="0" smtClean="0">
                <a:latin typeface="微软雅黑" charset="-122"/>
                <a:ea typeface="微软雅黑" charset="-122"/>
                <a:sym typeface="+mn-ea"/>
              </a:rPr>
              <a:t>满足安全技术规范基本安全要求的标准</a:t>
            </a:r>
            <a:r>
              <a:rPr lang="zh-CN" sz="1800" dirty="0" smtClean="0">
                <a:latin typeface="微软雅黑" charset="-122"/>
                <a:ea typeface="微软雅黑" charset="-122"/>
                <a:sym typeface="+mn-ea"/>
              </a:rPr>
              <a:t>。</a:t>
            </a:r>
            <a:endParaRPr lang="zh-CN" sz="1800" dirty="0" smtClean="0">
              <a:latin typeface="微软雅黑" charset="-122"/>
              <a:ea typeface="微软雅黑" charset="-122"/>
              <a:sym typeface="+mn-ea"/>
            </a:endParaRPr>
          </a:p>
          <a:p>
            <a:pPr algn="just">
              <a:lnSpc>
                <a:spcPct val="120000"/>
              </a:lnSpc>
            </a:pPr>
            <a:r>
              <a:rPr lang="zh-CN" altLang="en-US" sz="1800" dirty="0" smtClean="0">
                <a:solidFill>
                  <a:srgbClr val="C00000"/>
                </a:solidFill>
                <a:latin typeface="微软雅黑" charset="-122"/>
                <a:ea typeface="微软雅黑" charset="-122"/>
                <a:sym typeface="+mn-ea"/>
              </a:rPr>
              <a:t>引用标准</a:t>
            </a:r>
            <a:r>
              <a:rPr lang="zh-CN" altLang="en-US" sz="1800" dirty="0" smtClean="0">
                <a:solidFill>
                  <a:schemeClr val="tx1">
                    <a:lumMod val="75000"/>
                    <a:lumOff val="25000"/>
                  </a:schemeClr>
                </a:solidFill>
                <a:latin typeface="微软雅黑" charset="-122"/>
                <a:ea typeface="微软雅黑" charset="-122"/>
                <a:sym typeface="+mn-ea"/>
              </a:rPr>
              <a:t>：</a:t>
            </a:r>
            <a:r>
              <a:rPr lang="zh-CN" altLang="en-US" sz="1800" dirty="0" smtClean="0">
                <a:latin typeface="微软雅黑" charset="-122"/>
                <a:ea typeface="微软雅黑" charset="-122"/>
                <a:sym typeface="+mn-ea"/>
              </a:rPr>
              <a:t>安全技术规范采用的基础标准</a:t>
            </a:r>
            <a:r>
              <a:rPr lang="zh-CN" sz="1800" dirty="0" smtClean="0">
                <a:latin typeface="微软雅黑" charset="-122"/>
                <a:ea typeface="微软雅黑" charset="-122"/>
                <a:sym typeface="+mn-ea"/>
              </a:rPr>
              <a:t>。</a:t>
            </a:r>
            <a:endParaRPr lang="zh-CN" altLang="en-US" sz="1800" dirty="0" smtClean="0">
              <a:latin typeface="微软雅黑" charset="-122"/>
              <a:ea typeface="微软雅黑" charset="-122"/>
              <a:sym typeface="+mn-ea"/>
            </a:endParaRPr>
          </a:p>
          <a:p>
            <a:endParaRPr lang="zh-CN" altLang="en-US" sz="1800"/>
          </a:p>
        </p:txBody>
      </p:sp>
      <p:graphicFrame>
        <p:nvGraphicFramePr>
          <p:cNvPr id="10" name="表格 9"/>
          <p:cNvGraphicFramePr>
            <a:graphicFrameLocks noGrp="1"/>
          </p:cNvGraphicFramePr>
          <p:nvPr>
            <p:custDataLst>
              <p:tags r:id="rId1"/>
            </p:custDataLst>
          </p:nvPr>
        </p:nvGraphicFramePr>
        <p:xfrm>
          <a:off x="971550" y="5229225"/>
          <a:ext cx="5108575" cy="304800"/>
        </p:xfrm>
        <a:graphic>
          <a:graphicData uri="http://schemas.openxmlformats.org/drawingml/2006/table">
            <a:tbl>
              <a:tblPr firstRow="1" bandRow="1">
                <a:tableStyleId>{5C22544A-7EE6-4342-B048-85BDC9FD1C3A}</a:tableStyleId>
              </a:tblPr>
              <a:tblGrid>
                <a:gridCol w="2673985"/>
                <a:gridCol w="2434590"/>
              </a:tblGrid>
              <a:tr h="3048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dirty="0" smtClean="0"/>
                        <a:t>压力管道标准子体系</a:t>
                      </a:r>
                      <a:endParaRPr lang="zh-CN" altLang="en-US" sz="1400" b="0" dirty="0" smtClean="0"/>
                    </a:p>
                  </a:txBody>
                  <a:tcPr/>
                </a:tc>
                <a:tc>
                  <a:txBody>
                    <a:bodyPr/>
                    <a:p>
                      <a:pPr algn="ctr"/>
                      <a:r>
                        <a:rPr lang="en-US" altLang="zh-CN" sz="1400" b="0" dirty="0" smtClean="0"/>
                        <a:t>412</a:t>
                      </a:r>
                      <a:endParaRPr lang="en-US" altLang="zh-CN" sz="1400" b="0" dirty="0" smtClean="0"/>
                    </a:p>
                  </a:txBody>
                  <a:tcPr/>
                </a:tc>
              </a:tr>
            </a:tbl>
          </a:graphicData>
        </a:graphic>
      </p:graphicFrame>
      <p:graphicFrame>
        <p:nvGraphicFramePr>
          <p:cNvPr id="4" name="表格 3"/>
          <p:cNvGraphicFramePr/>
          <p:nvPr>
            <p:custDataLst>
              <p:tags r:id="rId2"/>
            </p:custDataLst>
          </p:nvPr>
        </p:nvGraphicFramePr>
        <p:xfrm>
          <a:off x="382905" y="1772920"/>
          <a:ext cx="8638540" cy="2404110"/>
        </p:xfrm>
        <a:graphic>
          <a:graphicData uri="http://schemas.openxmlformats.org/drawingml/2006/table">
            <a:tbl>
              <a:tblPr/>
              <a:tblGrid>
                <a:gridCol w="461645"/>
                <a:gridCol w="8176895"/>
              </a:tblGrid>
              <a:tr h="311150">
                <a:tc gridSpan="2">
                  <a:txBody>
                    <a:bodyPr/>
                    <a:p>
                      <a:pPr indent="0" algn="l">
                        <a:buNone/>
                      </a:pPr>
                      <a:r>
                        <a:rPr lang="en-US" sz="1400" b="0">
                          <a:latin typeface="黑体" panose="02010609060101010101" pitchFamily="49" charset="-122"/>
                          <a:ea typeface="黑体" panose="02010609060101010101" pitchFamily="49" charset="-122"/>
                          <a:cs typeface="仿宋" panose="02010609060101010101" charset="-122"/>
                        </a:rPr>
                        <a:t> </a:t>
                      </a:r>
                      <a:r>
                        <a:rPr lang="en-US" altLang="zh-CN" sz="1400">
                          <a:latin typeface="黑体" panose="02010609060101010101" pitchFamily="49" charset="-122"/>
                          <a:ea typeface="黑体" panose="02010609060101010101" pitchFamily="49" charset="-122"/>
                        </a:rPr>
                        <a:t>（</a:t>
                      </a:r>
                      <a:r>
                        <a:rPr lang="zh-CN" altLang="en-US" sz="1400">
                          <a:latin typeface="黑体" panose="02010609060101010101" pitchFamily="49" charset="-122"/>
                          <a:ea typeface="黑体" panose="02010609060101010101" pitchFamily="49" charset="-122"/>
                        </a:rPr>
                        <a:t>五</a:t>
                      </a:r>
                      <a:r>
                        <a:rPr lang="en-US" altLang="zh-CN" sz="1400">
                          <a:latin typeface="黑体" panose="02010609060101010101" pitchFamily="49" charset="-122"/>
                          <a:ea typeface="黑体" panose="02010609060101010101" pitchFamily="49" charset="-122"/>
                        </a:rPr>
                        <a:t>）压力管道D</a:t>
                      </a:r>
                      <a:endParaRPr 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indent="0" algn="ctr">
                        <a:buNone/>
                      </a:pPr>
                      <a:r>
                        <a:rPr lang="en-US" sz="1400" b="0">
                          <a:latin typeface="黑体" panose="02010609060101010101" pitchFamily="49" charset="-122"/>
                          <a:ea typeface="黑体" panose="02010609060101010101" pitchFamily="49" charset="-122"/>
                          <a:cs typeface="仿宋" panose="02010609060101010101" charset="-122"/>
                        </a:rPr>
                        <a:t>1</a:t>
                      </a:r>
                      <a:endParaRPr lang="en-US" altLang="en-US" sz="1400" b="0">
                        <a:latin typeface="黑体" panose="02010609060101010101" pitchFamily="49" charset="-122"/>
                        <a:ea typeface="黑体" panose="02010609060101010101" pitchFamily="49"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rgbClr val="FF0000"/>
                          </a:solidFill>
                          <a:latin typeface="黑体" panose="02010609060101010101" pitchFamily="49" charset="-122"/>
                          <a:ea typeface="黑体" panose="02010609060101010101" pitchFamily="49" charset="-122"/>
                          <a:cs typeface="黑体" panose="02010609060101010101" pitchFamily="49" charset="-122"/>
                        </a:rPr>
                        <a:t>TSG 31-2025 </a:t>
                      </a:r>
                      <a:r>
                        <a:rPr lang="zh-CN" altLang="en-US" sz="1400" b="0">
                          <a:solidFill>
                            <a:srgbClr val="FF0000"/>
                          </a:solidFill>
                          <a:latin typeface="黑体" panose="02010609060101010101" pitchFamily="49" charset="-122"/>
                          <a:ea typeface="黑体" panose="02010609060101010101" pitchFamily="49" charset="-122"/>
                          <a:cs typeface="黑体" panose="02010609060101010101" pitchFamily="49" charset="-122"/>
                        </a:rPr>
                        <a:t>工业</a:t>
                      </a:r>
                      <a:r>
                        <a:rPr lang="en-US" sz="1400" b="0">
                          <a:solidFill>
                            <a:srgbClr val="FF0000"/>
                          </a:solidFill>
                          <a:latin typeface="黑体" panose="02010609060101010101" pitchFamily="49" charset="-122"/>
                          <a:ea typeface="黑体" panose="02010609060101010101" pitchFamily="49" charset="-122"/>
                          <a:cs typeface="黑体" panose="02010609060101010101" pitchFamily="49" charset="-122"/>
                        </a:rPr>
                        <a:t>压力管道安全技术规程 </a:t>
                      </a:r>
                      <a:endParaRPr lang="en-US" altLang="en-US" sz="14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indent="0" algn="ctr">
                        <a:buNone/>
                      </a:pPr>
                      <a:r>
                        <a:rPr lang="en-US" sz="1400" b="0">
                          <a:latin typeface="黑体" panose="02010609060101010101" pitchFamily="49" charset="-122"/>
                          <a:ea typeface="黑体" panose="02010609060101010101" pitchFamily="49" charset="-122"/>
                          <a:cs typeface="仿宋" panose="02010609060101010101" charset="-122"/>
                        </a:rPr>
                        <a:t>2</a:t>
                      </a:r>
                      <a:endParaRPr lang="en-US" altLang="en-US" sz="1400" b="0">
                        <a:latin typeface="黑体" panose="02010609060101010101" pitchFamily="49" charset="-122"/>
                        <a:ea typeface="黑体" panose="02010609060101010101" pitchFamily="49"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TSG D2002-2006燃气用聚乙烯管道焊接技术规则</a:t>
                      </a:r>
                      <a:r>
                        <a:rPr lang="zh-CN" altLang="en-US" sz="1400" b="0">
                          <a:latin typeface="黑体" panose="02010609060101010101" pitchFamily="49" charset="-122"/>
                          <a:ea typeface="黑体" panose="02010609060101010101" pitchFamily="49" charset="-122"/>
                          <a:cs typeface="黑体" panose="02010609060101010101" pitchFamily="49" charset="-122"/>
                        </a:rPr>
                        <a:t>（焊工的考试组织、考试与管理等相关要求作废）</a:t>
                      </a:r>
                      <a:endParaRPr lang="zh-CN"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indent="0" algn="ctr">
                        <a:buNone/>
                      </a:pPr>
                      <a:r>
                        <a:rPr lang="en-US" sz="1400" b="0">
                          <a:latin typeface="黑体" panose="02010609060101010101" pitchFamily="49" charset="-122"/>
                          <a:ea typeface="黑体" panose="02010609060101010101" pitchFamily="49" charset="-122"/>
                          <a:cs typeface="仿宋" panose="02010609060101010101" charset="-122"/>
                        </a:rPr>
                        <a:t>3</a:t>
                      </a:r>
                      <a:endParaRPr lang="en-US" altLang="en-US" sz="1400" b="0">
                        <a:latin typeface="黑体" panose="02010609060101010101" pitchFamily="49" charset="-122"/>
                        <a:ea typeface="黑体" panose="02010609060101010101" pitchFamily="49"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TSG D7002-2023压力管道元件型式试验规则</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indent="0" algn="ctr">
                        <a:buNone/>
                      </a:pPr>
                      <a:r>
                        <a:rPr lang="en-US" sz="1400" b="0">
                          <a:latin typeface="黑体" panose="02010609060101010101" pitchFamily="49" charset="-122"/>
                          <a:ea typeface="黑体" panose="02010609060101010101" pitchFamily="49" charset="-122"/>
                          <a:cs typeface="仿宋" panose="02010609060101010101" charset="-122"/>
                        </a:rPr>
                        <a:t>4</a:t>
                      </a:r>
                      <a:endParaRPr lang="en-US" altLang="en-US" sz="1400" b="0">
                        <a:latin typeface="黑体" panose="02010609060101010101" pitchFamily="49" charset="-122"/>
                        <a:ea typeface="黑体" panose="02010609060101010101" pitchFamily="49"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TSG D7003-2022压力管道定期检验规则一长输管道</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8450">
                <a:tc>
                  <a:txBody>
                    <a:bodyPr/>
                    <a:p>
                      <a:pPr indent="0" algn="ctr">
                        <a:buNone/>
                      </a:pPr>
                      <a:r>
                        <a:rPr lang="en-US" sz="1400" b="0">
                          <a:latin typeface="黑体" panose="02010609060101010101" pitchFamily="49" charset="-122"/>
                          <a:ea typeface="黑体" panose="02010609060101010101" pitchFamily="49" charset="-122"/>
                          <a:cs typeface="仿宋" panose="02010609060101010101" charset="-122"/>
                        </a:rPr>
                        <a:t>5</a:t>
                      </a:r>
                      <a:endParaRPr lang="en-US" altLang="en-US" sz="1400" b="0">
                        <a:latin typeface="黑体" panose="02010609060101010101" pitchFamily="49" charset="-122"/>
                        <a:ea typeface="黑体" panose="02010609060101010101" pitchFamily="49"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TSG D7004-2010压力管道定期检验规则一公用管道</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indent="0" algn="ctr">
                        <a:buNone/>
                      </a:pPr>
                      <a:r>
                        <a:rPr lang="en-US" sz="1400" b="0">
                          <a:latin typeface="黑体" panose="02010609060101010101" pitchFamily="49" charset="-122"/>
                          <a:ea typeface="黑体" panose="02010609060101010101" pitchFamily="49" charset="-122"/>
                          <a:cs typeface="仿宋" panose="02010609060101010101" charset="-122"/>
                        </a:rPr>
                        <a:t>6</a:t>
                      </a:r>
                      <a:endParaRPr lang="en-US" altLang="en-US" sz="1400" b="0">
                        <a:latin typeface="黑体" panose="02010609060101010101" pitchFamily="49" charset="-122"/>
                        <a:ea typeface="黑体" panose="02010609060101010101" pitchFamily="49"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TSG D7006-2020《压力管道监督检验规则》</a:t>
                      </a:r>
                      <a:endParaRPr lang="en-US" altLang="en-US" sz="1400" b="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20395" y="567055"/>
            <a:ext cx="7837805" cy="5528945"/>
          </a:xfrm>
        </p:spPr>
        <p:txBody>
          <a:bodyPr/>
          <a:p>
            <a:r>
              <a:rPr lang="zh-CN" altLang="en-US" sz="2400">
                <a:solidFill>
                  <a:schemeClr val="tx2"/>
                </a:solidFill>
                <a:latin typeface="黑体"/>
                <a:ea typeface="黑体"/>
                <a:sym typeface="+mn-ea"/>
              </a:rPr>
              <a:t>工业管道相关的标准有：</a:t>
            </a:r>
            <a:endParaRPr lang="zh-CN" altLang="en-US" sz="2400">
              <a:solidFill>
                <a:schemeClr val="tx2"/>
              </a:solidFill>
              <a:latin typeface="黑体"/>
              <a:ea typeface="黑体"/>
              <a:sym typeface="+mn-ea"/>
            </a:endParaRPr>
          </a:p>
          <a:p>
            <a:r>
              <a:rPr lang="en-US" altLang="zh-CN" sz="1400">
                <a:solidFill>
                  <a:srgbClr val="00B0F0"/>
                </a:solidFill>
                <a:latin typeface="黑体"/>
                <a:ea typeface="黑体"/>
                <a:sym typeface="+mn-ea"/>
              </a:rPr>
              <a:t>GB/T 20801-2020 </a:t>
            </a:r>
            <a:r>
              <a:rPr lang="zh-CN" altLang="en-US" sz="1400">
                <a:solidFill>
                  <a:srgbClr val="00B0F0"/>
                </a:solidFill>
                <a:latin typeface="黑体"/>
                <a:ea typeface="黑体"/>
                <a:sym typeface="+mn-ea"/>
              </a:rPr>
              <a:t>《</a:t>
            </a:r>
            <a:r>
              <a:rPr lang="zh-CN" altLang="en-US" sz="1400">
                <a:solidFill>
                  <a:srgbClr val="00B0F0"/>
                </a:solidFill>
                <a:latin typeface="黑体"/>
                <a:ea typeface="黑体"/>
                <a:sym typeface="+mn-ea"/>
              </a:rPr>
              <a:t>压力管道规范 工业管道</a:t>
            </a:r>
            <a:r>
              <a:rPr lang="zh-CN" altLang="en-US" sz="1400">
                <a:solidFill>
                  <a:srgbClr val="00B0F0"/>
                </a:solidFill>
                <a:latin typeface="黑体"/>
                <a:ea typeface="黑体"/>
                <a:sym typeface="+mn-ea"/>
              </a:rPr>
              <a:t>》</a:t>
            </a:r>
            <a:endParaRPr lang="zh-CN" altLang="en-US" sz="1400">
              <a:solidFill>
                <a:srgbClr val="00B0F0"/>
              </a:solidFill>
              <a:latin typeface="黑体"/>
              <a:ea typeface="黑体"/>
              <a:sym typeface="+mn-ea"/>
            </a:endParaRPr>
          </a:p>
          <a:p>
            <a:r>
              <a:rPr lang="en-US" altLang="zh-CN" sz="1400" b="0" i="0">
                <a:solidFill>
                  <a:srgbClr val="00B0F0"/>
                </a:solidFill>
                <a:latin typeface="黑体"/>
                <a:ea typeface="黑体"/>
              </a:rPr>
              <a:t>GB/T 32270-2024 </a:t>
            </a:r>
            <a:r>
              <a:rPr lang="zh-CN" altLang="en-US" sz="1400" b="0" i="0">
                <a:solidFill>
                  <a:srgbClr val="00B0F0"/>
                </a:solidFill>
                <a:latin typeface="黑体"/>
                <a:ea typeface="黑体"/>
              </a:rPr>
              <a:t>《</a:t>
            </a:r>
            <a:r>
              <a:rPr lang="zh-CN" altLang="en-US" sz="1400">
                <a:solidFill>
                  <a:srgbClr val="00B0F0"/>
                </a:solidFill>
                <a:latin typeface="黑体"/>
                <a:ea typeface="黑体"/>
                <a:sym typeface="+mn-ea"/>
              </a:rPr>
              <a:t>压力管道规范</a:t>
            </a:r>
            <a:r>
              <a:rPr lang="en-US" altLang="zh-CN" sz="1400">
                <a:solidFill>
                  <a:srgbClr val="00B0F0"/>
                </a:solidFill>
                <a:latin typeface="黑体"/>
                <a:ea typeface="黑体"/>
                <a:sym typeface="+mn-ea"/>
              </a:rPr>
              <a:t> </a:t>
            </a:r>
            <a:r>
              <a:rPr lang="zh-CN" altLang="en-US" sz="1400">
                <a:solidFill>
                  <a:srgbClr val="00B0F0"/>
                </a:solidFill>
                <a:latin typeface="黑体"/>
                <a:ea typeface="黑体"/>
                <a:sym typeface="+mn-ea"/>
              </a:rPr>
              <a:t>动力管道</a:t>
            </a:r>
            <a:r>
              <a:rPr lang="zh-CN" altLang="en-US" sz="1400" b="0" i="0">
                <a:solidFill>
                  <a:srgbClr val="00B0F0"/>
                </a:solidFill>
                <a:latin typeface="黑体"/>
                <a:ea typeface="黑体"/>
              </a:rPr>
              <a:t>》</a:t>
            </a:r>
            <a:endParaRPr lang="zh-CN" altLang="en-US" sz="1400" b="0" i="0">
              <a:solidFill>
                <a:srgbClr val="00B0F0"/>
              </a:solidFill>
              <a:latin typeface="黑体"/>
              <a:ea typeface="黑体"/>
            </a:endParaRPr>
          </a:p>
          <a:p>
            <a:r>
              <a:rPr lang="en-US" altLang="zh-CN" sz="1400">
                <a:latin typeface="黑体"/>
                <a:ea typeface="黑体"/>
                <a:sym typeface="+mn-ea"/>
              </a:rPr>
              <a:t>GB/T 34275-2024 </a:t>
            </a:r>
            <a:r>
              <a:rPr lang="zh-CN" altLang="en-US" sz="1400">
                <a:latin typeface="黑体"/>
                <a:ea typeface="黑体"/>
                <a:sym typeface="+mn-ea"/>
              </a:rPr>
              <a:t>《</a:t>
            </a:r>
            <a:r>
              <a:rPr lang="zh-CN" altLang="en-US" sz="1400">
                <a:latin typeface="黑体"/>
                <a:ea typeface="黑体"/>
                <a:sym typeface="+mn-ea"/>
              </a:rPr>
              <a:t>压力管道规范 长输管道</a:t>
            </a:r>
            <a:r>
              <a:rPr lang="zh-CN" altLang="en-US" sz="1400">
                <a:latin typeface="黑体"/>
                <a:ea typeface="黑体"/>
                <a:sym typeface="+mn-ea"/>
              </a:rPr>
              <a:t>》</a:t>
            </a:r>
            <a:endParaRPr lang="zh-CN" altLang="en-US" sz="1400">
              <a:latin typeface="黑体"/>
              <a:ea typeface="黑体"/>
              <a:sym typeface="+mn-ea"/>
            </a:endParaRPr>
          </a:p>
          <a:p>
            <a:r>
              <a:rPr lang="en-US" altLang="zh-CN" sz="1400">
                <a:latin typeface="黑体"/>
                <a:ea typeface="黑体"/>
                <a:sym typeface="+mn-ea"/>
              </a:rPr>
              <a:t>NB/T 47013-2023</a:t>
            </a:r>
            <a:r>
              <a:rPr lang="zh-CN" altLang="en-US" sz="1400">
                <a:latin typeface="黑体"/>
                <a:ea typeface="黑体"/>
                <a:sym typeface="+mn-ea"/>
              </a:rPr>
              <a:t>《承压设备无损检测》</a:t>
            </a:r>
            <a:endParaRPr lang="en-US" altLang="zh-CN" sz="1400">
              <a:latin typeface="黑体"/>
              <a:ea typeface="黑体"/>
              <a:sym typeface="+mn-ea"/>
            </a:endParaRPr>
          </a:p>
          <a:p>
            <a:r>
              <a:rPr lang="en-US" altLang="zh-CN" sz="1400">
                <a:latin typeface="黑体"/>
                <a:ea typeface="黑体"/>
                <a:sym typeface="+mn-ea"/>
              </a:rPr>
              <a:t>GB/T 50726-2023</a:t>
            </a:r>
            <a:r>
              <a:rPr lang="zh-CN" altLang="en-US" sz="1400">
                <a:latin typeface="黑体"/>
                <a:ea typeface="黑体"/>
                <a:sym typeface="+mn-ea"/>
              </a:rPr>
              <a:t>《工业设备和管道防腐蚀工程技术标准》</a:t>
            </a:r>
            <a:endParaRPr lang="zh-CN" altLang="en-US" sz="1400" b="0" i="0">
              <a:solidFill>
                <a:schemeClr val="tx1"/>
              </a:solidFill>
              <a:latin typeface="黑体"/>
              <a:ea typeface="黑体"/>
            </a:endParaRPr>
          </a:p>
          <a:p>
            <a:r>
              <a:rPr sz="1400" b="1" kern="0" dirty="0">
                <a:solidFill>
                  <a:schemeClr val="accent1">
                    <a:alpha val="100000"/>
                  </a:schemeClr>
                </a:solidFill>
                <a:latin typeface="宋体" pitchFamily="2" charset="-122"/>
                <a:ea typeface="宋体" pitchFamily="2" charset="-122"/>
                <a:cs typeface="宋体" pitchFamily="2" charset="-122"/>
                <a:sym typeface="+mn-ea"/>
              </a:rPr>
              <a:t>GB</a:t>
            </a:r>
            <a:r>
              <a:rPr sz="1400" b="1" kern="0" spc="30" dirty="0">
                <a:solidFill>
                  <a:schemeClr val="accent1">
                    <a:alpha val="100000"/>
                  </a:schemeClr>
                </a:solidFill>
                <a:latin typeface="宋体" pitchFamily="2" charset="-122"/>
                <a:ea typeface="宋体" pitchFamily="2" charset="-122"/>
                <a:cs typeface="宋体" pitchFamily="2" charset="-122"/>
                <a:sym typeface="+mn-ea"/>
              </a:rPr>
              <a:t>/T</a:t>
            </a:r>
            <a:r>
              <a:rPr sz="1400" kern="0" spc="50" dirty="0">
                <a:solidFill>
                  <a:schemeClr val="accent1">
                    <a:alpha val="100000"/>
                  </a:schemeClr>
                </a:solidFill>
                <a:latin typeface="宋体" pitchFamily="2" charset="-122"/>
                <a:ea typeface="宋体" pitchFamily="2" charset="-122"/>
                <a:cs typeface="宋体" pitchFamily="2" charset="-122"/>
                <a:sym typeface="+mn-ea"/>
              </a:rPr>
              <a:t> </a:t>
            </a:r>
            <a:r>
              <a:rPr sz="1400" b="1" kern="0" spc="30" dirty="0">
                <a:solidFill>
                  <a:schemeClr val="accent1">
                    <a:alpha val="100000"/>
                  </a:schemeClr>
                </a:solidFill>
                <a:latin typeface="宋体" pitchFamily="2" charset="-122"/>
                <a:ea typeface="宋体" pitchFamily="2" charset="-122"/>
                <a:cs typeface="宋体" pitchFamily="2" charset="-122"/>
                <a:sym typeface="+mn-ea"/>
              </a:rPr>
              <a:t>42</a:t>
            </a:r>
            <a:r>
              <a:rPr sz="1400" b="1" kern="0" spc="20" dirty="0">
                <a:solidFill>
                  <a:schemeClr val="accent1">
                    <a:alpha val="100000"/>
                  </a:schemeClr>
                </a:solidFill>
                <a:latin typeface="宋体" pitchFamily="2" charset="-122"/>
                <a:ea typeface="宋体" pitchFamily="2" charset="-122"/>
                <a:cs typeface="宋体" pitchFamily="2" charset="-122"/>
                <a:sym typeface="+mn-ea"/>
              </a:rPr>
              <a:t>594</a:t>
            </a:r>
            <a:r>
              <a:rPr lang="en-US" sz="1400" b="1" kern="0" spc="20" dirty="0">
                <a:solidFill>
                  <a:schemeClr val="accent1">
                    <a:alpha val="100000"/>
                  </a:schemeClr>
                </a:solidFill>
                <a:latin typeface="宋体" pitchFamily="2" charset="-122"/>
                <a:ea typeface="宋体" pitchFamily="2" charset="-122"/>
                <a:cs typeface="宋体" pitchFamily="2" charset="-122"/>
                <a:sym typeface="+mn-ea"/>
              </a:rPr>
              <a:t>-2023</a:t>
            </a:r>
            <a:r>
              <a:rPr lang="zh-CN" sz="1400" b="1" kern="0" spc="20" dirty="0">
                <a:solidFill>
                  <a:schemeClr val="accent1">
                    <a:alpha val="100000"/>
                  </a:schemeClr>
                </a:solidFill>
                <a:latin typeface="宋体" pitchFamily="2" charset="-122"/>
                <a:ea typeface="宋体" pitchFamily="2" charset="-122"/>
                <a:cs typeface="宋体" pitchFamily="2" charset="-122"/>
                <a:sym typeface="+mn-ea"/>
              </a:rPr>
              <a:t>《承压设备介质危害分类导则》</a:t>
            </a:r>
            <a:endParaRPr sz="1400" dirty="0">
              <a:latin typeface="宋体" pitchFamily="2" charset="-122"/>
              <a:ea typeface="宋体" pitchFamily="2" charset="-122"/>
              <a:cs typeface="宋体" pitchFamily="2" charset="-122"/>
            </a:endParaRPr>
          </a:p>
          <a:p>
            <a:r>
              <a:rPr lang="en-US" altLang="zh-CN" sz="1400">
                <a:latin typeface="黑体"/>
                <a:ea typeface="黑体"/>
                <a:sym typeface="+mn-ea"/>
              </a:rPr>
              <a:t>GB30000-2024</a:t>
            </a:r>
            <a:r>
              <a:rPr lang="zh-CN" altLang="en-US" sz="1400">
                <a:latin typeface="黑体"/>
                <a:ea typeface="黑体"/>
                <a:sym typeface="+mn-ea"/>
              </a:rPr>
              <a:t>《化学品分类和标签规范》</a:t>
            </a:r>
            <a:endParaRPr lang="zh-CN" altLang="en-US" sz="1400">
              <a:latin typeface="黑体"/>
              <a:ea typeface="黑体"/>
              <a:sym typeface="+mn-ea"/>
            </a:endParaRPr>
          </a:p>
          <a:p>
            <a:r>
              <a:rPr lang="en-US" altLang="zh-CN" sz="1400">
                <a:latin typeface="黑体"/>
                <a:ea typeface="黑体"/>
                <a:sym typeface="+mn-ea"/>
              </a:rPr>
              <a:t>MH5034</a:t>
            </a:r>
            <a:r>
              <a:rPr lang="zh-CN" altLang="en-US" sz="1400">
                <a:latin typeface="黑体"/>
                <a:ea typeface="黑体"/>
                <a:sym typeface="+mn-ea"/>
              </a:rPr>
              <a:t>《民用运输机场供油工程施工及验收规范》</a:t>
            </a:r>
            <a:endParaRPr lang="zh-CN" altLang="en-US" sz="1400">
              <a:latin typeface="黑体"/>
              <a:ea typeface="黑体"/>
              <a:sym typeface="+mn-ea"/>
            </a:endParaRPr>
          </a:p>
          <a:p>
            <a:r>
              <a:rPr lang="en-US" altLang="zh-CN" sz="1400">
                <a:solidFill>
                  <a:schemeClr val="accent1"/>
                </a:solidFill>
                <a:latin typeface="黑体"/>
                <a:ea typeface="黑体"/>
                <a:sym typeface="+mn-ea"/>
              </a:rPr>
              <a:t>GB/T30579</a:t>
            </a:r>
            <a:r>
              <a:rPr lang="zh-CN" altLang="en-US" sz="1400">
                <a:solidFill>
                  <a:schemeClr val="accent1"/>
                </a:solidFill>
                <a:latin typeface="黑体"/>
                <a:ea typeface="黑体"/>
                <a:sym typeface="+mn-ea"/>
              </a:rPr>
              <a:t>《承压设备损伤模式识别》</a:t>
            </a:r>
            <a:endParaRPr lang="zh-CN" altLang="en-US" sz="1400">
              <a:solidFill>
                <a:schemeClr val="accent1"/>
              </a:solidFill>
              <a:latin typeface="黑体"/>
              <a:ea typeface="黑体"/>
              <a:sym typeface="+mn-ea"/>
            </a:endParaRPr>
          </a:p>
          <a:p>
            <a:r>
              <a:rPr lang="en-US" altLang="zh-CN" sz="1400" b="0" i="0">
                <a:solidFill>
                  <a:schemeClr val="tx1"/>
                </a:solidFill>
                <a:latin typeface="黑体"/>
                <a:ea typeface="黑体"/>
              </a:rPr>
              <a:t>GB / T 3087</a:t>
            </a:r>
            <a:r>
              <a:rPr lang="zh-CN" altLang="en-US" sz="1400" b="0" i="0">
                <a:solidFill>
                  <a:schemeClr val="tx1"/>
                </a:solidFill>
                <a:latin typeface="黑体"/>
                <a:ea typeface="黑体"/>
              </a:rPr>
              <a:t>《低中压锅炉用无缝钢管》</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GB / T 3091</a:t>
            </a:r>
            <a:r>
              <a:rPr lang="zh-CN" altLang="en-US" sz="1400" b="0" i="0">
                <a:solidFill>
                  <a:schemeClr val="tx1"/>
                </a:solidFill>
                <a:latin typeface="黑体"/>
                <a:ea typeface="黑体"/>
              </a:rPr>
              <a:t>《低压流体输送用焊接钢管》</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GB / T 8163</a:t>
            </a:r>
            <a:r>
              <a:rPr lang="zh-CN" altLang="en-US" sz="1400" b="0" i="0">
                <a:solidFill>
                  <a:schemeClr val="tx1"/>
                </a:solidFill>
                <a:latin typeface="黑体"/>
                <a:ea typeface="黑体"/>
              </a:rPr>
              <a:t>《输送流体用无缝钢管》</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GB /T9711</a:t>
            </a:r>
            <a:r>
              <a:rPr lang="zh-CN" altLang="en-US" sz="1400" b="0" i="0">
                <a:solidFill>
                  <a:schemeClr val="tx1"/>
                </a:solidFill>
                <a:latin typeface="黑体"/>
                <a:ea typeface="黑体"/>
              </a:rPr>
              <a:t>《石油天然气工业管线输送系统用钢管》</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GB /T12771</a:t>
            </a:r>
            <a:r>
              <a:rPr lang="zh-CN" altLang="en-US" sz="1400" b="0" i="0">
                <a:solidFill>
                  <a:schemeClr val="tx1"/>
                </a:solidFill>
                <a:latin typeface="黑体"/>
                <a:ea typeface="黑体"/>
              </a:rPr>
              <a:t>《流体输送用不锈钢焊接钢管》</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GB / T 13401</a:t>
            </a:r>
            <a:r>
              <a:rPr lang="zh-CN" altLang="en-US" sz="1400" b="0" i="0">
                <a:solidFill>
                  <a:schemeClr val="tx1"/>
                </a:solidFill>
                <a:latin typeface="黑体"/>
                <a:ea typeface="黑体"/>
              </a:rPr>
              <a:t>《钢制对焊管件技术规范》</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GB / T 13793</a:t>
            </a:r>
            <a:r>
              <a:rPr lang="zh-CN" altLang="en-US" sz="1400" b="0" i="0">
                <a:solidFill>
                  <a:schemeClr val="tx1"/>
                </a:solidFill>
                <a:latin typeface="黑体"/>
                <a:ea typeface="黑体"/>
              </a:rPr>
              <a:t>《直缝电焊钢管》</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HG / T 20537.3</a:t>
            </a:r>
            <a:r>
              <a:rPr lang="zh-CN" altLang="en-US" sz="1400" b="0" i="0">
                <a:solidFill>
                  <a:schemeClr val="tx1"/>
                </a:solidFill>
                <a:latin typeface="黑体"/>
                <a:ea typeface="黑体"/>
              </a:rPr>
              <a:t>《化工装置用奥氏体不锈钢焊接钢管技术要求》</a:t>
            </a:r>
            <a:endParaRPr lang="en-US" altLang="zh-CN" sz="1400" b="0" i="0">
              <a:solidFill>
                <a:schemeClr val="tx1"/>
              </a:solidFill>
              <a:latin typeface="黑体"/>
              <a:ea typeface="黑体"/>
            </a:endParaRPr>
          </a:p>
          <a:p>
            <a:r>
              <a:rPr lang="en-US" altLang="zh-CN" sz="1400" b="0" i="0">
                <a:solidFill>
                  <a:schemeClr val="tx1"/>
                </a:solidFill>
                <a:latin typeface="黑体"/>
                <a:ea typeface="黑体"/>
              </a:rPr>
              <a:t>HG /T20537.4</a:t>
            </a:r>
            <a:r>
              <a:rPr lang="zh-CN" altLang="en-US" sz="1400" b="0" i="0">
                <a:solidFill>
                  <a:schemeClr val="tx1"/>
                </a:solidFill>
                <a:latin typeface="黑体"/>
                <a:ea typeface="黑体"/>
              </a:rPr>
              <a:t>《化工装置用奥氏体不锈钢大口径焊接钢管技术要求》</a:t>
            </a:r>
            <a:endParaRPr lang="zh-CN" altLang="en-US" sz="1400" b="0" i="0">
              <a:solidFill>
                <a:schemeClr val="tx1"/>
              </a:solidFill>
              <a:latin typeface="黑体"/>
              <a:ea typeface="黑体"/>
            </a:endParaRPr>
          </a:p>
          <a:p>
            <a:r>
              <a:rPr lang="en-US" altLang="zh-CN" sz="1400" b="0" i="0">
                <a:solidFill>
                  <a:schemeClr val="tx1"/>
                </a:solidFill>
                <a:latin typeface="黑体"/>
                <a:ea typeface="黑体"/>
              </a:rPr>
              <a:t>SY / T 5037</a:t>
            </a:r>
            <a:r>
              <a:rPr lang="zh-CN" altLang="en-US" sz="1400" b="0" i="0">
                <a:solidFill>
                  <a:schemeClr val="tx1"/>
                </a:solidFill>
                <a:latin typeface="黑体"/>
                <a:ea typeface="黑体"/>
              </a:rPr>
              <a:t>《普通流体输送管道用埋弧焊》</a:t>
            </a:r>
            <a:endParaRPr lang="zh-CN" altLang="en-US" sz="1400" b="0" i="0">
              <a:solidFill>
                <a:schemeClr val="tx1"/>
              </a:solidFill>
              <a:latin typeface="黑体"/>
              <a:ea typeface="黑体"/>
            </a:endParaRPr>
          </a:p>
          <a:p>
            <a:r>
              <a:rPr lang="en-US" altLang="zh-CN" sz="1400">
                <a:solidFill>
                  <a:schemeClr val="accent1"/>
                </a:solidFill>
                <a:latin typeface="黑体" panose="02010609060101010101" pitchFamily="49" charset="-122"/>
                <a:ea typeface="黑体" panose="02010609060101010101" pitchFamily="49" charset="-122"/>
                <a:cs typeface="黑体" panose="02010609060101010101" pitchFamily="49" charset="-122"/>
                <a:sym typeface="+mn-ea"/>
              </a:rPr>
              <a:t>GB45067-2024</a:t>
            </a:r>
            <a:r>
              <a:rPr lang="zh-CN" altLang="en-US" sz="1400">
                <a:solidFill>
                  <a:schemeClr val="accent1"/>
                </a:solidFill>
                <a:latin typeface="黑体" panose="02010609060101010101" pitchFamily="49" charset="-122"/>
                <a:ea typeface="黑体" panose="02010609060101010101" pitchFamily="49" charset="-122"/>
                <a:cs typeface="黑体" panose="02010609060101010101" pitchFamily="49" charset="-122"/>
                <a:sym typeface="+mn-ea"/>
              </a:rPr>
              <a:t>《特种设备重大事故隐患判定准则》</a:t>
            </a:r>
            <a:endParaRPr lang="zh-CN" altLang="en-US" sz="1400">
              <a:solidFill>
                <a:schemeClr val="accent1"/>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609600"/>
            <a:ext cx="7772400" cy="956310"/>
          </a:xfrm>
        </p:spPr>
        <p:txBody>
          <a:bodyPr/>
          <a:p>
            <a:pPr algn="l"/>
            <a:r>
              <a:rPr lang="en-US" altLang="zh-CN" sz="2400">
                <a:solidFill>
                  <a:srgbClr val="FFFF00"/>
                </a:solidFill>
                <a:effectLst/>
                <a:latin typeface="微软雅黑" charset="-122"/>
                <a:ea typeface="微软雅黑" charset="-122"/>
              </a:rPr>
              <a:t>                                 </a:t>
            </a:r>
            <a:r>
              <a:rPr lang="en-US" altLang="zh-CN" sz="2800">
                <a:solidFill>
                  <a:srgbClr val="FFFF00"/>
                </a:solidFill>
                <a:effectLst/>
                <a:latin typeface="微软雅黑" charset="-122"/>
                <a:ea typeface="微软雅黑" charset="-122"/>
              </a:rPr>
              <a:t> </a:t>
            </a:r>
            <a:r>
              <a:rPr lang="zh-CN" altLang="en-US" sz="2800">
                <a:solidFill>
                  <a:srgbClr val="FFFF00"/>
                </a:solidFill>
                <a:effectLst/>
                <a:latin typeface="微软雅黑" charset="-122"/>
                <a:ea typeface="微软雅黑" charset="-122"/>
              </a:rPr>
              <a:t>四、安全附件</a:t>
            </a:r>
            <a:br>
              <a:rPr lang="zh-CN" altLang="en-US" sz="3600">
                <a:solidFill>
                  <a:srgbClr val="FF0000"/>
                </a:solidFill>
                <a:effectLst/>
                <a:latin typeface="微软雅黑" charset="-122"/>
                <a:ea typeface="微软雅黑" charset="-122"/>
              </a:rPr>
            </a:br>
            <a:r>
              <a:rPr lang="zh-CN" altLang="en-US" sz="2400">
                <a:gradFill>
                  <a:gsLst>
                    <a:gs pos="0">
                      <a:srgbClr val="E30000"/>
                    </a:gs>
                    <a:gs pos="100000">
                      <a:srgbClr val="760303"/>
                    </a:gs>
                  </a:gsLst>
                  <a:lin scaled="0"/>
                </a:gradFill>
                <a:effectLst/>
                <a:latin typeface="国标黑体" panose="02000500000000000000" charset="-122"/>
                <a:ea typeface="国标黑体" panose="02000500000000000000" charset="-122"/>
                <a:sym typeface="+mn-ea"/>
              </a:rPr>
              <a:t>《特种设备目录》</a:t>
            </a:r>
            <a:endParaRPr lang="zh-CN" altLang="en-US" sz="2400">
              <a:gradFill>
                <a:gsLst>
                  <a:gs pos="0">
                    <a:srgbClr val="E30000"/>
                  </a:gs>
                  <a:gs pos="100000">
                    <a:srgbClr val="760303"/>
                  </a:gs>
                </a:gsLst>
                <a:lin scaled="0"/>
              </a:gradFill>
              <a:effectLst/>
              <a:latin typeface="国标黑体" panose="02000500000000000000" charset="-122"/>
              <a:ea typeface="国标黑体" panose="02000500000000000000" charset="-122"/>
              <a:sym typeface="+mn-ea"/>
            </a:endParaRPr>
          </a:p>
        </p:txBody>
      </p:sp>
      <p:pic>
        <p:nvPicPr>
          <p:cNvPr id="4" name="内容占位符 3"/>
          <p:cNvPicPr>
            <a:picLocks noChangeAspect="1"/>
          </p:cNvPicPr>
          <p:nvPr>
            <p:ph idx="1"/>
          </p:nvPr>
        </p:nvPicPr>
        <p:blipFill>
          <a:blip r:embed="rId1"/>
          <a:stretch>
            <a:fillRect/>
          </a:stretch>
        </p:blipFill>
        <p:spPr>
          <a:xfrm>
            <a:off x="395605" y="1752600"/>
            <a:ext cx="8246745" cy="33756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62610" y="640080"/>
            <a:ext cx="7952105" cy="4815205"/>
          </a:xfrm>
        </p:spPr>
        <p:txBody>
          <a:bodyPr/>
          <a:p>
            <a:pPr algn="ctr"/>
            <a:r>
              <a:rPr lang="zh-CN" altLang="en-US" sz="240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一、压力管道历史沿革</a:t>
            </a:r>
            <a:endParaRPr lang="zh-CN" altLang="en-US" sz="2400">
              <a:solidFill>
                <a:srgbClr val="FFFF00"/>
              </a:solidFill>
              <a:latin typeface="黑体" panose="02010609060101010101" pitchFamily="49" charset="-122"/>
              <a:ea typeface="黑体" panose="02010609060101010101" pitchFamily="49" charset="-122"/>
              <a:cs typeface="黑体" panose="02010609060101010101" pitchFamily="49" charset="-122"/>
              <a:sym typeface="+mn-ea"/>
            </a:endParaRPr>
          </a:p>
          <a:p>
            <a:pPr algn="ctr"/>
            <a:endParaRPr lang="zh-CN" altLang="en-US" sz="2400">
              <a:solidFill>
                <a:srgbClr val="FFFF00"/>
              </a:solidFill>
              <a:latin typeface="黑体" panose="02010609060101010101" pitchFamily="49" charset="-122"/>
              <a:ea typeface="黑体" panose="02010609060101010101" pitchFamily="49" charset="-122"/>
              <a:cs typeface="黑体" panose="02010609060101010101" pitchFamily="49" charset="-122"/>
              <a:sym typeface="+mn-ea"/>
            </a:endParaRPr>
          </a:p>
          <a:p>
            <a:r>
              <a:rPr lang="en-US" altLang="zh-CN" sz="1800">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1993年，国务院委托劳动部对管道安全监察。</a:t>
            </a:r>
            <a:endPar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r>
              <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1996年，劳动部颁布《压力管道安全管理与监察规定》（劳部发(1996)140号）。</a:t>
            </a:r>
            <a:endParaRPr lang="zh-CN" altLang="en-US" sz="180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r>
              <a:rPr lang="zh-CN" altLang="en-US" sz="1800">
                <a:latin typeface="黑体" panose="02010609060101010101" pitchFamily="49" charset="-122"/>
                <a:ea typeface="黑体" panose="02010609060101010101" pitchFamily="49" charset="-122"/>
                <a:cs typeface="黑体" panose="02010609060101010101" pitchFamily="49" charset="-122"/>
                <a:sym typeface="+mn-ea"/>
              </a:rPr>
              <a:t>本规定第二条中，将</a:t>
            </a:r>
            <a:r>
              <a:rPr lang="zh-CN" altLang="en-US" sz="1800">
                <a:gradFill>
                  <a:gsLst>
                    <a:gs pos="0">
                      <a:srgbClr val="E30000"/>
                    </a:gs>
                    <a:gs pos="100000">
                      <a:srgbClr val="760303"/>
                    </a:gs>
                  </a:gsLst>
                  <a:lin scaled="0"/>
                </a:gradFill>
                <a:latin typeface="黑体" panose="02010609060101010101" pitchFamily="49" charset="-122"/>
                <a:ea typeface="黑体" panose="02010609060101010101" pitchFamily="49" charset="-122"/>
                <a:cs typeface="黑体" panose="02010609060101010101" pitchFamily="49" charset="-122"/>
                <a:sym typeface="+mn-ea"/>
              </a:rPr>
              <a:t>压力管道</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定义为“在生产、生活中使用的可能引起燃爆或中毒等危险性较大的</a:t>
            </a:r>
            <a:r>
              <a:rPr lang="zh-CN" altLang="en-US" sz="18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特种设备</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1800">
              <a:latin typeface="黑体" panose="02010609060101010101" pitchFamily="49" charset="-122"/>
              <a:ea typeface="黑体" panose="02010609060101010101" pitchFamily="49" charset="-122"/>
              <a:cs typeface="黑体" panose="02010609060101010101" pitchFamily="49" charset="-122"/>
              <a:sym typeface="+mn-ea"/>
            </a:endParaRPr>
          </a:p>
          <a:p>
            <a:r>
              <a:rPr lang="zh-CN" altLang="en-US" sz="1800">
                <a:latin typeface="国标黑体" panose="02000500000000000000" charset="-122"/>
                <a:ea typeface="国标黑体" panose="02000500000000000000" charset="-122"/>
                <a:cs typeface="国标黑体" panose="02000500000000000000" charset="-122"/>
                <a:sym typeface="+mn-ea"/>
              </a:rPr>
              <a:t>第三条  本规定适用于具备下列条件之一的管道及其附属设施：</a:t>
            </a:r>
            <a:endParaRPr lang="zh-CN" altLang="en-US" sz="1800">
              <a:latin typeface="国标黑体" panose="02000500000000000000" charset="-122"/>
              <a:ea typeface="国标黑体" panose="02000500000000000000" charset="-122"/>
              <a:cs typeface="国标黑体" panose="02000500000000000000" charset="-122"/>
              <a:sym typeface="+mn-ea"/>
            </a:endParaRPr>
          </a:p>
          <a:p>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（一）</a:t>
            </a:r>
            <a:r>
              <a:rPr lang="en-US" altLang="zh-CN" sz="1800">
                <a:solidFill>
                  <a:schemeClr val="tx1"/>
                </a:solidFill>
                <a:latin typeface="国标黑体" panose="02000500000000000000" charset="-122"/>
                <a:ea typeface="国标黑体" panose="02000500000000000000" charset="-122"/>
                <a:cs typeface="国标黑体" panose="02000500000000000000" charset="-122"/>
                <a:sym typeface="+mn-ea"/>
              </a:rPr>
              <a:t> </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输送</a:t>
            </a:r>
            <a:r>
              <a:rPr lang="en-US" altLang="zh-CN" sz="1800">
                <a:solidFill>
                  <a:schemeClr val="tx1"/>
                </a:solidFill>
                <a:latin typeface="国标黑体" panose="02000500000000000000" charset="-122"/>
                <a:ea typeface="国标黑体" panose="02000500000000000000" charset="-122"/>
                <a:cs typeface="国标黑体" panose="02000500000000000000" charset="-122"/>
                <a:sym typeface="+mn-ea"/>
              </a:rPr>
              <a:t>GB5044</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《职业性接触毒物危害程度分级》中规定的</a:t>
            </a:r>
            <a:r>
              <a:rPr lang="zh-CN" altLang="en-US" sz="1800">
                <a:gradFill>
                  <a:gsLst>
                    <a:gs pos="0">
                      <a:srgbClr val="E30000"/>
                    </a:gs>
                    <a:gs pos="100000">
                      <a:srgbClr val="760303"/>
                    </a:gs>
                  </a:gsLst>
                  <a:lin scaled="0"/>
                </a:gradFill>
                <a:latin typeface="国标黑体" panose="02000500000000000000" charset="-122"/>
                <a:ea typeface="国标黑体" panose="02000500000000000000" charset="-122"/>
                <a:cs typeface="国标黑体" panose="02000500000000000000" charset="-122"/>
                <a:sym typeface="+mn-ea"/>
              </a:rPr>
              <a:t>毒性程度</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为极度危害介质的管道；</a:t>
            </a:r>
            <a:endPar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endParaRPr>
          </a:p>
          <a:p>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（二）</a:t>
            </a:r>
            <a:r>
              <a:rPr lang="en-US" altLang="zh-CN" sz="1800">
                <a:solidFill>
                  <a:schemeClr val="tx1"/>
                </a:solidFill>
                <a:latin typeface="国标黑体" panose="02000500000000000000" charset="-122"/>
                <a:ea typeface="国标黑体" panose="02000500000000000000" charset="-122"/>
                <a:cs typeface="国标黑体" panose="02000500000000000000" charset="-122"/>
                <a:sym typeface="+mn-ea"/>
              </a:rPr>
              <a:t> </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输送</a:t>
            </a:r>
            <a:r>
              <a:rPr lang="en-US" altLang="zh-CN" sz="1800">
                <a:solidFill>
                  <a:schemeClr val="tx1"/>
                </a:solidFill>
                <a:latin typeface="国标黑体" panose="02000500000000000000" charset="-122"/>
                <a:ea typeface="国标黑体" panose="02000500000000000000" charset="-122"/>
                <a:cs typeface="国标黑体" panose="02000500000000000000" charset="-122"/>
                <a:sym typeface="+mn-ea"/>
              </a:rPr>
              <a:t>GB50160</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《石油化工企业设计防火规范》及</a:t>
            </a:r>
            <a:r>
              <a:rPr lang="en-US" altLang="zh-CN" sz="1800">
                <a:solidFill>
                  <a:schemeClr val="tx1"/>
                </a:solidFill>
                <a:latin typeface="国标黑体" panose="02000500000000000000" charset="-122"/>
                <a:ea typeface="国标黑体" panose="02000500000000000000" charset="-122"/>
                <a:cs typeface="国标黑体" panose="02000500000000000000" charset="-122"/>
                <a:sym typeface="+mn-ea"/>
              </a:rPr>
              <a:t>GBJ16</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《建筑设计防火规范》中规定的</a:t>
            </a:r>
            <a:r>
              <a:rPr lang="zh-CN" altLang="en-US" sz="1800">
                <a:solidFill>
                  <a:srgbClr val="C00000"/>
                </a:solidFill>
                <a:latin typeface="国标黑体" panose="02000500000000000000" charset="-122"/>
                <a:ea typeface="国标黑体" panose="02000500000000000000" charset="-122"/>
                <a:cs typeface="国标黑体" panose="02000500000000000000" charset="-122"/>
                <a:sym typeface="+mn-ea"/>
              </a:rPr>
              <a:t>火灾危险性</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为甲、乙类介质的管道；</a:t>
            </a:r>
            <a:endPar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endParaRPr>
          </a:p>
          <a:p>
            <a:r>
              <a:rPr lang="zh-CN" altLang="en-US" sz="1800">
                <a:latin typeface="国标黑体" panose="02000500000000000000" charset="-122"/>
                <a:ea typeface="国标黑体" panose="02000500000000000000" charset="-122"/>
                <a:cs typeface="国标黑体" panose="02000500000000000000" charset="-122"/>
                <a:sym typeface="+mn-ea"/>
              </a:rPr>
              <a:t>（三）</a:t>
            </a:r>
            <a:r>
              <a:rPr lang="en-US" altLang="zh-CN" sz="1800">
                <a:latin typeface="国标黑体" panose="02000500000000000000" charset="-122"/>
                <a:ea typeface="国标黑体" panose="02000500000000000000" charset="-122"/>
                <a:cs typeface="国标黑体" panose="02000500000000000000" charset="-122"/>
                <a:sym typeface="+mn-ea"/>
              </a:rPr>
              <a:t> </a:t>
            </a:r>
            <a:r>
              <a:rPr lang="zh-CN" altLang="en-US" sz="1800">
                <a:latin typeface="国标黑体" panose="02000500000000000000" charset="-122"/>
                <a:ea typeface="国标黑体" panose="02000500000000000000" charset="-122"/>
                <a:cs typeface="国标黑体" panose="02000500000000000000" charset="-122"/>
                <a:sym typeface="+mn-ea"/>
              </a:rPr>
              <a:t>最高工作压力大于等于</a:t>
            </a:r>
            <a:r>
              <a:rPr lang="en-US" altLang="zh-CN" sz="1800">
                <a:latin typeface="国标黑体" panose="02000500000000000000" charset="-122"/>
                <a:ea typeface="国标黑体" panose="02000500000000000000" charset="-122"/>
                <a:cs typeface="国标黑体" panose="02000500000000000000" charset="-122"/>
                <a:sym typeface="+mn-ea"/>
              </a:rPr>
              <a:t>0.1Mpa</a:t>
            </a:r>
            <a:r>
              <a:rPr lang="zh-CN" altLang="en-US" sz="1800">
                <a:latin typeface="国标黑体" panose="02000500000000000000" charset="-122"/>
                <a:ea typeface="国标黑体" panose="02000500000000000000" charset="-122"/>
                <a:cs typeface="国标黑体" panose="02000500000000000000" charset="-122"/>
                <a:sym typeface="+mn-ea"/>
              </a:rPr>
              <a:t>（表压、下同），输送介质为气（汽）体、液化气体的管道；</a:t>
            </a:r>
            <a:endParaRPr lang="zh-CN" altLang="en-US" sz="1800">
              <a:latin typeface="国标黑体" panose="02000500000000000000" charset="-122"/>
              <a:ea typeface="国标黑体" panose="02000500000000000000" charset="-122"/>
              <a:cs typeface="国标黑体" panose="02000500000000000000" charset="-122"/>
              <a:sym typeface="+mn-ea"/>
            </a:endParaRPr>
          </a:p>
          <a:p>
            <a:r>
              <a:rPr lang="zh-CN" altLang="en-US" sz="1800">
                <a:latin typeface="国标黑体" panose="02000500000000000000" charset="-122"/>
                <a:ea typeface="国标黑体" panose="02000500000000000000" charset="-122"/>
                <a:cs typeface="国标黑体" panose="02000500000000000000" charset="-122"/>
                <a:sym typeface="+mn-ea"/>
              </a:rPr>
              <a:t>（四）</a:t>
            </a:r>
            <a:r>
              <a:rPr lang="en-US" altLang="zh-CN" sz="1800">
                <a:latin typeface="国标黑体" panose="02000500000000000000" charset="-122"/>
                <a:ea typeface="国标黑体" panose="02000500000000000000" charset="-122"/>
                <a:cs typeface="国标黑体" panose="02000500000000000000" charset="-122"/>
                <a:sym typeface="+mn-ea"/>
              </a:rPr>
              <a:t> </a:t>
            </a:r>
            <a:r>
              <a:rPr lang="zh-CN" altLang="en-US" sz="1800">
                <a:latin typeface="国标黑体" panose="02000500000000000000" charset="-122"/>
                <a:ea typeface="国标黑体" panose="02000500000000000000" charset="-122"/>
                <a:cs typeface="国标黑体" panose="02000500000000000000" charset="-122"/>
                <a:sym typeface="+mn-ea"/>
              </a:rPr>
              <a:t>最高工作压力大于等于</a:t>
            </a:r>
            <a:r>
              <a:rPr lang="en-US" altLang="zh-CN" sz="1800">
                <a:latin typeface="国标黑体" panose="02000500000000000000" charset="-122"/>
                <a:ea typeface="国标黑体" panose="02000500000000000000" charset="-122"/>
                <a:cs typeface="国标黑体" panose="02000500000000000000" charset="-122"/>
                <a:sym typeface="+mn-ea"/>
              </a:rPr>
              <a:t>0.1Mpa</a:t>
            </a:r>
            <a:r>
              <a:rPr lang="zh-CN" altLang="en-US" sz="1800">
                <a:latin typeface="国标黑体" panose="02000500000000000000" charset="-122"/>
                <a:ea typeface="国标黑体" panose="02000500000000000000" charset="-122"/>
                <a:cs typeface="国标黑体" panose="02000500000000000000" charset="-122"/>
                <a:sym typeface="+mn-ea"/>
              </a:rPr>
              <a:t>，输送介质为可燃、易爆、有毒、有腐蚀性的或最高工作温度高于等于沸点的液体的管道；</a:t>
            </a:r>
            <a:endParaRPr lang="zh-CN" altLang="en-US" sz="1800">
              <a:latin typeface="国标黑体" panose="02000500000000000000" charset="-122"/>
              <a:ea typeface="国标黑体" panose="02000500000000000000" charset="-122"/>
              <a:cs typeface="国标黑体" panose="02000500000000000000" charset="-122"/>
              <a:sym typeface="+mn-ea"/>
            </a:endParaRPr>
          </a:p>
          <a:p>
            <a:r>
              <a:rPr lang="zh-CN" altLang="en-US" sz="1800">
                <a:latin typeface="国标黑体" panose="02000500000000000000" charset="-122"/>
                <a:ea typeface="国标黑体" panose="02000500000000000000" charset="-122"/>
                <a:cs typeface="国标黑体" panose="02000500000000000000" charset="-122"/>
                <a:sym typeface="+mn-ea"/>
              </a:rPr>
              <a:t>（五）</a:t>
            </a:r>
            <a:r>
              <a:rPr lang="en-US" altLang="zh-CN" sz="1800">
                <a:latin typeface="国标黑体" panose="02000500000000000000" charset="-122"/>
                <a:ea typeface="国标黑体" panose="02000500000000000000" charset="-122"/>
                <a:cs typeface="国标黑体" panose="02000500000000000000" charset="-122"/>
                <a:sym typeface="+mn-ea"/>
              </a:rPr>
              <a:t> </a:t>
            </a:r>
            <a:r>
              <a:rPr lang="zh-CN" altLang="en-US" sz="1800">
                <a:latin typeface="国标黑体" panose="02000500000000000000" charset="-122"/>
                <a:ea typeface="国标黑体" panose="02000500000000000000" charset="-122"/>
                <a:cs typeface="国标黑体" panose="02000500000000000000" charset="-122"/>
                <a:sym typeface="+mn-ea"/>
              </a:rPr>
              <a:t>前四项规定的管道的附属设施及安全保护装置等。</a:t>
            </a:r>
            <a:endParaRPr lang="zh-CN" altLang="en-US" sz="1800">
              <a:latin typeface="国标黑体" panose="02000500000000000000" charset="-122"/>
              <a:ea typeface="国标黑体" panose="02000500000000000000" charset="-122"/>
              <a:cs typeface="国标黑体" panose="02000500000000000000" charset="-122"/>
              <a:sym typeface="+mn-ea"/>
            </a:endParaRPr>
          </a:p>
          <a:p>
            <a:r>
              <a:rPr lang="zh-CN" altLang="en-US" sz="2000">
                <a:sym typeface="+mn-ea"/>
              </a:rPr>
              <a:t> </a:t>
            </a:r>
            <a:endParaRPr lang="zh-CN" altLang="en-US"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3850" y="189230"/>
            <a:ext cx="8225790" cy="575310"/>
          </a:xfrm>
        </p:spPr>
        <p:txBody>
          <a:bodyPr/>
          <a:p>
            <a:r>
              <a:rPr lang="zh-CN" altLang="en-US" sz="2400">
                <a:effectLst/>
                <a:latin typeface="国标黑体" panose="02000500000000000000" charset="-122"/>
                <a:ea typeface="国标黑体" panose="02000500000000000000" charset="-122"/>
              </a:rPr>
              <a:t>《承压类特种设备安全附件安全技术规程》（</a:t>
            </a:r>
            <a:r>
              <a:rPr lang="en-US" altLang="zh-CN" sz="2400">
                <a:effectLst/>
                <a:latin typeface="国标黑体" panose="02000500000000000000" charset="-122"/>
                <a:ea typeface="国标黑体" panose="02000500000000000000" charset="-122"/>
              </a:rPr>
              <a:t>TSG 92-2026</a:t>
            </a:r>
            <a:r>
              <a:rPr lang="zh-CN" altLang="en-US" sz="2400">
                <a:effectLst/>
                <a:latin typeface="国标黑体" panose="02000500000000000000" charset="-122"/>
                <a:ea typeface="国标黑体" panose="02000500000000000000" charset="-122"/>
              </a:rPr>
              <a:t>）</a:t>
            </a:r>
            <a:endParaRPr lang="zh-CN" altLang="en-US" sz="2400">
              <a:effectLst/>
              <a:latin typeface="国标黑体" panose="02000500000000000000" charset="-122"/>
              <a:ea typeface="国标黑体" panose="02000500000000000000" charset="-122"/>
            </a:endParaRPr>
          </a:p>
        </p:txBody>
      </p:sp>
      <p:pic>
        <p:nvPicPr>
          <p:cNvPr id="4" name="内容占位符 3"/>
          <p:cNvPicPr>
            <a:picLocks noChangeAspect="1"/>
          </p:cNvPicPr>
          <p:nvPr>
            <p:ph idx="1"/>
          </p:nvPr>
        </p:nvPicPr>
        <p:blipFill>
          <a:blip r:embed="rId1"/>
          <a:stretch>
            <a:fillRect/>
          </a:stretch>
        </p:blipFill>
        <p:spPr>
          <a:xfrm>
            <a:off x="35560" y="765175"/>
            <a:ext cx="4299585" cy="6083300"/>
          </a:xfrm>
          <a:prstGeom prst="rect">
            <a:avLst/>
          </a:prstGeom>
        </p:spPr>
      </p:pic>
      <p:pic>
        <p:nvPicPr>
          <p:cNvPr id="5" name="图片 4"/>
          <p:cNvPicPr>
            <a:picLocks noChangeAspect="1"/>
          </p:cNvPicPr>
          <p:nvPr/>
        </p:nvPicPr>
        <p:blipFill>
          <a:blip r:embed="rId2"/>
          <a:stretch>
            <a:fillRect/>
          </a:stretch>
        </p:blipFill>
        <p:spPr>
          <a:xfrm>
            <a:off x="4499610" y="801370"/>
            <a:ext cx="4280535" cy="60566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15010" y="1214755"/>
            <a:ext cx="7760335" cy="4098290"/>
          </a:xfrm>
        </p:spPr>
        <p:txBody>
          <a:bodyPr/>
          <a:p>
            <a:pPr algn="l"/>
            <a:r>
              <a:rPr lang="zh-CN" altLang="en-US" sz="4000" b="1">
                <a:effectLst/>
                <a:latin typeface="CESI楷体-GB18030" panose="02000500000000000000" charset="-122"/>
                <a:ea typeface="CESI楷体-GB18030" panose="02000500000000000000" charset="-122"/>
                <a:cs typeface="CESI楷体-GB18030" panose="02000500000000000000" charset="-122"/>
              </a:rPr>
              <a:t>安全阀</a:t>
            </a:r>
            <a:br>
              <a:rPr lang="zh-CN" altLang="en-US" sz="2800" b="1">
                <a:effectLst/>
                <a:latin typeface="CESI楷体-GB18030" panose="02000500000000000000" charset="-122"/>
                <a:ea typeface="CESI楷体-GB18030" panose="02000500000000000000" charset="-122"/>
                <a:cs typeface="CESI楷体-GB18030" panose="02000500000000000000" charset="-122"/>
              </a:rPr>
            </a:br>
            <a:r>
              <a:rPr lang="zh-CN" altLang="en-US" sz="1600" b="1">
                <a:solidFill>
                  <a:srgbClr val="FF0000"/>
                </a:solidFill>
                <a:effectLst/>
              </a:rPr>
              <a:t>1、按结构和加载形式分类</a:t>
            </a:r>
            <a:br>
              <a:rPr lang="zh-CN" altLang="en-US" sz="1600" b="1">
                <a:effectLst/>
              </a:rPr>
            </a:br>
            <a:r>
              <a:rPr lang="zh-CN" altLang="en-US" sz="1600" b="1">
                <a:solidFill>
                  <a:schemeClr val="tx1"/>
                </a:solidFill>
                <a:effectLst/>
              </a:rPr>
              <a:t>（1）杠杆式安全阀：结构简单，调整容易，受环境温度的影响小，能用于较高的工作温度，缺点是笨重，受振动后易泄漏，不能用于高压及移动式容器。</a:t>
            </a:r>
            <a:br>
              <a:rPr lang="zh-CN" altLang="en-US" sz="1600" b="1">
                <a:solidFill>
                  <a:schemeClr val="tx1"/>
                </a:solidFill>
                <a:effectLst/>
              </a:rPr>
            </a:br>
            <a:r>
              <a:rPr lang="zh-CN" altLang="en-US" sz="1600" b="1">
                <a:solidFill>
                  <a:schemeClr val="tx1"/>
                </a:solidFill>
                <a:effectLst/>
              </a:rPr>
              <a:t>（2）弹簧式安全阀：结构紧凑，调整灵活，灵敏度高，安装位置不受严格限制，是压力容器最常用的一种安全阀。</a:t>
            </a:r>
            <a:br>
              <a:rPr lang="zh-CN" altLang="en-US" sz="1600" b="1">
                <a:solidFill>
                  <a:schemeClr val="tx1"/>
                </a:solidFill>
                <a:effectLst/>
              </a:rPr>
            </a:br>
            <a:r>
              <a:rPr lang="zh-CN" altLang="en-US" sz="1600" b="1">
                <a:solidFill>
                  <a:schemeClr val="tx1"/>
                </a:solidFill>
                <a:effectLst/>
              </a:rPr>
              <a:t>（3）脉冲式安全阀：结构比较复杂，通常只用于压力较高和安全泄放量很大的容器。</a:t>
            </a:r>
            <a:br>
              <a:rPr lang="zh-CN" altLang="en-US" sz="1600" b="1">
                <a:solidFill>
                  <a:schemeClr val="tx1"/>
                </a:solidFill>
                <a:effectLst/>
              </a:rPr>
            </a:br>
            <a:r>
              <a:rPr lang="zh-CN" altLang="en-US" sz="1600" b="1">
                <a:solidFill>
                  <a:schemeClr val="tx1"/>
                </a:solidFill>
                <a:effectLst/>
              </a:rPr>
              <a:t>（4）特殊结构形式的安全阀：包括带隔膜或波纹管的安全阀、平衡式安全阀等。</a:t>
            </a:r>
            <a:br>
              <a:rPr lang="zh-CN" altLang="en-US" sz="1600" b="1">
                <a:solidFill>
                  <a:schemeClr val="tx1"/>
                </a:solidFill>
                <a:effectLst/>
              </a:rPr>
            </a:br>
            <a:br>
              <a:rPr lang="zh-CN" altLang="en-US" sz="1600" b="1">
                <a:solidFill>
                  <a:schemeClr val="tx1"/>
                </a:solidFill>
                <a:effectLst/>
              </a:rPr>
            </a:br>
            <a:r>
              <a:rPr lang="zh-CN" altLang="en-US" sz="1600" b="1">
                <a:solidFill>
                  <a:srgbClr val="FF0000"/>
                </a:solidFill>
                <a:effectLst/>
              </a:rPr>
              <a:t>2、按照气体排放方式分类</a:t>
            </a:r>
            <a:br>
              <a:rPr lang="zh-CN" altLang="en-US" sz="1600" b="1">
                <a:effectLst/>
              </a:rPr>
            </a:br>
            <a:r>
              <a:rPr lang="zh-CN" altLang="en-US" sz="1600" b="1">
                <a:solidFill>
                  <a:schemeClr val="tx1"/>
                </a:solidFill>
                <a:effectLst/>
              </a:rPr>
              <a:t>（1）全封闭式：泄放气体全部经排放管排放，不向外泄漏，主要用于有毒、易燃介质的容器。</a:t>
            </a:r>
            <a:br>
              <a:rPr lang="zh-CN" altLang="en-US" sz="1600" b="1">
                <a:solidFill>
                  <a:schemeClr val="tx1"/>
                </a:solidFill>
                <a:effectLst/>
              </a:rPr>
            </a:br>
            <a:r>
              <a:rPr lang="zh-CN" altLang="en-US" sz="1600" b="1">
                <a:solidFill>
                  <a:schemeClr val="tx1"/>
                </a:solidFill>
                <a:effectLst/>
              </a:rPr>
              <a:t>（2）半封闭式：排放气体部分经排放管，部分外泄，多用于介质对环境不会污染的容器上。</a:t>
            </a:r>
            <a:br>
              <a:rPr lang="zh-CN" altLang="en-US" sz="1600" b="1">
                <a:solidFill>
                  <a:schemeClr val="tx1"/>
                </a:solidFill>
                <a:effectLst/>
              </a:rPr>
            </a:br>
            <a:r>
              <a:rPr lang="zh-CN" altLang="en-US" sz="1600" b="1">
                <a:solidFill>
                  <a:schemeClr val="tx1"/>
                </a:solidFill>
                <a:effectLst/>
              </a:rPr>
              <a:t>（3）敞开式：直接排入周围空间，多用于压缩空气、蒸汽等介质的容器。</a:t>
            </a:r>
            <a:br>
              <a:rPr lang="zh-CN" altLang="en-US" sz="1600" b="1">
                <a:solidFill>
                  <a:schemeClr val="tx1"/>
                </a:solidFill>
                <a:effectLst/>
              </a:rPr>
            </a:br>
            <a:br>
              <a:rPr lang="zh-CN" altLang="en-US" sz="1600" b="1">
                <a:solidFill>
                  <a:schemeClr val="tx1"/>
                </a:solidFill>
                <a:effectLst/>
              </a:rPr>
            </a:br>
            <a:r>
              <a:rPr lang="zh-CN" altLang="en-US" sz="1600" b="1">
                <a:solidFill>
                  <a:srgbClr val="FF0000"/>
                </a:solidFill>
                <a:effectLst/>
              </a:rPr>
              <a:t>3、按阀瓣开启最大高度与阀孔直径之比分类</a:t>
            </a:r>
            <a:br>
              <a:rPr lang="zh-CN" altLang="en-US" sz="1600" b="1">
                <a:effectLst/>
              </a:rPr>
            </a:br>
            <a:r>
              <a:rPr lang="zh-CN" altLang="en-US" sz="1600" b="1">
                <a:solidFill>
                  <a:schemeClr val="tx1"/>
                </a:solidFill>
                <a:effectLst/>
              </a:rPr>
              <a:t>（1）微启式：这种安全阀开启度较小，一般都小于d1/20的要求，一般可在阀座上装设一个简单的调节圈。微启式安全阀的密封面结构简单，调试维修容易，适用于排量不大，压力不高的场合。 </a:t>
            </a:r>
            <a:br>
              <a:rPr lang="zh-CN" altLang="en-US" sz="1600" b="1">
                <a:solidFill>
                  <a:schemeClr val="tx1"/>
                </a:solidFill>
                <a:effectLst/>
              </a:rPr>
            </a:br>
            <a:r>
              <a:rPr lang="zh-CN" altLang="en-US" sz="1600" b="1">
                <a:solidFill>
                  <a:schemeClr val="tx1"/>
                </a:solidFill>
                <a:effectLst/>
              </a:rPr>
              <a:t>（2）全启式：h≥d1/4，对同样的排气量，全启式比微启式的体积小得多，但调试较复杂，回座压力低，是使用较广泛的一种。</a:t>
            </a:r>
            <a:endParaRPr lang="zh-CN" altLang="en-US" sz="1600" b="1">
              <a:solidFill>
                <a:schemeClr val="tx1"/>
              </a:solidFill>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609600"/>
            <a:ext cx="2581910" cy="1143000"/>
          </a:xfrm>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51460" y="260350"/>
            <a:ext cx="5223510" cy="5223510"/>
          </a:xfrm>
          <a:prstGeom prst="rect">
            <a:avLst/>
          </a:prstGeom>
        </p:spPr>
      </p:pic>
      <p:pic>
        <p:nvPicPr>
          <p:cNvPr id="5" name="图片 4"/>
          <p:cNvPicPr>
            <a:picLocks noChangeAspect="1"/>
          </p:cNvPicPr>
          <p:nvPr/>
        </p:nvPicPr>
        <p:blipFill>
          <a:blip r:embed="rId2"/>
          <a:stretch>
            <a:fillRect/>
          </a:stretch>
        </p:blipFill>
        <p:spPr>
          <a:xfrm>
            <a:off x="4986020" y="2690495"/>
            <a:ext cx="4041140" cy="404114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609600"/>
            <a:ext cx="3204845" cy="1143000"/>
          </a:xfrm>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07950" y="44450"/>
            <a:ext cx="3820160" cy="6381750"/>
          </a:xfrm>
          <a:prstGeom prst="rect">
            <a:avLst/>
          </a:prstGeom>
        </p:spPr>
      </p:pic>
      <p:pic>
        <p:nvPicPr>
          <p:cNvPr id="5" name="图片 4"/>
          <p:cNvPicPr>
            <a:picLocks noChangeAspect="1"/>
          </p:cNvPicPr>
          <p:nvPr/>
        </p:nvPicPr>
        <p:blipFill>
          <a:blip r:embed="rId2"/>
          <a:stretch>
            <a:fillRect/>
          </a:stretch>
        </p:blipFill>
        <p:spPr>
          <a:xfrm>
            <a:off x="4068445" y="1052830"/>
            <a:ext cx="4986020" cy="49860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115695" y="404495"/>
            <a:ext cx="6552565" cy="606171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31165" y="609600"/>
            <a:ext cx="3831590" cy="5466080"/>
          </a:xfrm>
        </p:spPr>
        <p:txBody>
          <a:bodyPr/>
          <a:p>
            <a:pPr algn="l"/>
            <a:r>
              <a:rPr lang="zh-CN" altLang="en-US" sz="2000" b="1">
                <a:solidFill>
                  <a:srgbClr val="FF0000"/>
                </a:solidFill>
                <a:effectLst/>
              </a:rPr>
              <a:t>4 标志</a:t>
            </a:r>
            <a:br>
              <a:rPr lang="zh-CN" altLang="en-US" sz="1600" b="1">
                <a:effectLst/>
              </a:rPr>
            </a:br>
            <a:r>
              <a:rPr lang="zh-CN" altLang="en-US" sz="1600" b="1">
                <a:effectLst/>
              </a:rPr>
              <a:t>B3.4.1 标志内容在安全阀铭牌上或者安全阀外表面至少有以下内容的明显标志，其中产品编号应当为阀体上的永久性标志：</a:t>
            </a:r>
            <a:br>
              <a:rPr lang="zh-CN" altLang="en-US" sz="1600" b="1">
                <a:effectLst/>
              </a:rPr>
            </a:br>
            <a:r>
              <a:rPr lang="zh-CN" altLang="en-US" sz="1600" b="1">
                <a:effectLst/>
              </a:rPr>
              <a:t>(1）安全阀制造许可证编号及标志；</a:t>
            </a:r>
            <a:br>
              <a:rPr lang="zh-CN" altLang="en-US" sz="1600" b="1">
                <a:effectLst/>
              </a:rPr>
            </a:br>
            <a:r>
              <a:rPr lang="zh-CN" altLang="en-US" sz="1600" b="1">
                <a:effectLst/>
              </a:rPr>
              <a:t>(2）制造单位名称；</a:t>
            </a:r>
            <a:br>
              <a:rPr lang="zh-CN" altLang="en-US" sz="1600" b="1">
                <a:effectLst/>
              </a:rPr>
            </a:br>
            <a:r>
              <a:rPr lang="zh-CN" altLang="en-US" sz="1600" b="1">
                <a:effectLst/>
              </a:rPr>
              <a:t>(3）安全阀型号；</a:t>
            </a:r>
            <a:br>
              <a:rPr lang="zh-CN" altLang="en-US" sz="1600" b="1">
                <a:effectLst/>
              </a:rPr>
            </a:br>
            <a:r>
              <a:rPr lang="zh-CN" altLang="en-US" sz="1600" b="1">
                <a:effectLst/>
              </a:rPr>
              <a:t>(4）制造日期及其产品编号；</a:t>
            </a:r>
            <a:br>
              <a:rPr lang="zh-CN" altLang="en-US" sz="1600" b="1">
                <a:effectLst/>
              </a:rPr>
            </a:br>
            <a:r>
              <a:rPr lang="zh-CN" altLang="en-US" sz="1600" b="1">
                <a:solidFill>
                  <a:srgbClr val="FF0000"/>
                </a:solidFill>
                <a:effectLst/>
              </a:rPr>
              <a:t>(5）公称压力（压力级）;</a:t>
            </a:r>
            <a:br>
              <a:rPr lang="zh-CN" altLang="en-US" sz="1600" b="1">
                <a:effectLst/>
              </a:rPr>
            </a:br>
            <a:r>
              <a:rPr lang="zh-CN" altLang="en-US" sz="1600" b="1">
                <a:effectLst/>
              </a:rPr>
              <a:t>(6）公称通径；</a:t>
            </a:r>
            <a:br>
              <a:rPr lang="zh-CN" altLang="en-US" sz="1600" b="1">
                <a:effectLst/>
              </a:rPr>
            </a:br>
            <a:r>
              <a:rPr lang="zh-CN" altLang="en-US" sz="1600" b="1">
                <a:effectLst/>
              </a:rPr>
              <a:t>(7）流道直径或者流道面积；</a:t>
            </a:r>
            <a:br>
              <a:rPr lang="zh-CN" altLang="en-US" sz="1600" b="1">
                <a:effectLst/>
              </a:rPr>
            </a:br>
            <a:r>
              <a:rPr lang="zh-CN" altLang="en-US" sz="1600" b="1">
                <a:solidFill>
                  <a:srgbClr val="FF0000"/>
                </a:solidFill>
                <a:effectLst/>
              </a:rPr>
              <a:t>(8）整定压力；</a:t>
            </a:r>
            <a:br>
              <a:rPr lang="zh-CN" altLang="en-US" sz="1600" b="1">
                <a:effectLst/>
              </a:rPr>
            </a:br>
            <a:r>
              <a:rPr lang="zh-CN" altLang="en-US" sz="1600" b="1">
                <a:effectLst/>
              </a:rPr>
              <a:t>(9）阀体材料；</a:t>
            </a:r>
            <a:br>
              <a:rPr lang="zh-CN" altLang="en-US" sz="1600" b="1">
                <a:effectLst/>
              </a:rPr>
            </a:br>
            <a:r>
              <a:rPr lang="zh-CN" altLang="en-US" sz="1600" b="1">
                <a:effectLst/>
              </a:rPr>
              <a:t>(10）额定排量系数或者对某一流体保证的额定排量。</a:t>
            </a:r>
            <a:br>
              <a:rPr lang="zh-CN" altLang="en-US" sz="1600" b="1">
                <a:effectLst/>
              </a:rPr>
            </a:br>
            <a:r>
              <a:rPr lang="zh-CN" altLang="en-US" sz="1600" b="1">
                <a:effectLst/>
              </a:rPr>
              <a:t>B3.4.2 铭牌材料及其固定铭牌应当用耐腐蚀材料制造，而且必须牢固固定在阀体或者阀盖外表面。</a:t>
            </a:r>
            <a:br>
              <a:rPr lang="zh-CN" altLang="en-US" sz="1600" b="1">
                <a:effectLst/>
              </a:rPr>
            </a:br>
            <a:r>
              <a:rPr lang="zh-CN" altLang="en-US" sz="1600" b="1">
                <a:effectLst/>
              </a:rPr>
              <a:t>B3.4.3 出厂资料每台安全阀交付用户时，制造单位必须随产品附带以下资料：</a:t>
            </a:r>
            <a:br>
              <a:rPr lang="zh-CN" altLang="en-US" sz="1600" b="1">
                <a:effectLst/>
              </a:rPr>
            </a:br>
            <a:r>
              <a:rPr lang="zh-CN" altLang="en-US" sz="1600" b="1">
                <a:effectLst/>
              </a:rPr>
              <a:t>(1）质量证明文件；</a:t>
            </a:r>
            <a:br>
              <a:rPr lang="zh-CN" altLang="en-US" sz="1600" b="1">
                <a:effectLst/>
              </a:rPr>
            </a:br>
            <a:r>
              <a:rPr lang="zh-CN" altLang="en-US" sz="1600" b="1">
                <a:effectLst/>
              </a:rPr>
              <a:t>(2）安全阀简图以及材料明细表；</a:t>
            </a:r>
            <a:br>
              <a:rPr lang="zh-CN" altLang="en-US" sz="1600" b="1">
                <a:effectLst/>
              </a:rPr>
            </a:br>
            <a:r>
              <a:rPr lang="zh-CN" altLang="en-US" sz="1600" b="1">
                <a:effectLst/>
              </a:rPr>
              <a:t>(3）安装及其使用维护、校验说明书；</a:t>
            </a:r>
            <a:br>
              <a:rPr lang="zh-CN" altLang="en-US" sz="1600" b="1">
                <a:effectLst/>
              </a:rPr>
            </a:br>
            <a:r>
              <a:rPr lang="zh-CN" altLang="en-US" sz="1600" b="1">
                <a:effectLst/>
              </a:rPr>
              <a:t>(4）制造单位与用户合同规定的有关文件。</a:t>
            </a:r>
            <a:endParaRPr lang="zh-CN" altLang="en-US" sz="1600" b="1">
              <a:effectLst/>
            </a:endParaRPr>
          </a:p>
        </p:txBody>
      </p:sp>
      <p:pic>
        <p:nvPicPr>
          <p:cNvPr id="4" name="内容占位符 3"/>
          <p:cNvPicPr>
            <a:picLocks noChangeAspect="1"/>
          </p:cNvPicPr>
          <p:nvPr>
            <p:ph idx="1"/>
          </p:nvPr>
        </p:nvPicPr>
        <p:blipFill>
          <a:blip r:embed="rId1"/>
          <a:stretch>
            <a:fillRect/>
          </a:stretch>
        </p:blipFill>
        <p:spPr>
          <a:xfrm>
            <a:off x="4572000" y="260350"/>
            <a:ext cx="4356100" cy="65043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5105" y="581025"/>
            <a:ext cx="8253095" cy="1171575"/>
          </a:xfrm>
        </p:spPr>
        <p:txBody>
          <a:bodyPr/>
          <a:p>
            <a:pPr algn="l"/>
            <a:r>
              <a:rPr lang="zh-CN" altLang="en-US" sz="4000">
                <a:solidFill>
                  <a:srgbClr val="FFFF00"/>
                </a:solidFill>
                <a:effectLst/>
                <a:latin typeface="CESI楷体-GB18030" panose="02000500000000000000" charset="-122"/>
                <a:ea typeface="CESI楷体-GB18030" panose="02000500000000000000" charset="-122"/>
              </a:rPr>
              <a:t>爆破片</a:t>
            </a:r>
            <a:endParaRPr lang="zh-CN" altLang="en-US" sz="4000">
              <a:solidFill>
                <a:srgbClr val="FFFF00"/>
              </a:solidFill>
              <a:effectLst/>
              <a:latin typeface="CESI楷体-GB18030" panose="02000500000000000000" charset="-122"/>
              <a:ea typeface="CESI楷体-GB18030" panose="02000500000000000000" charset="-122"/>
            </a:endParaRPr>
          </a:p>
        </p:txBody>
      </p:sp>
      <p:pic>
        <p:nvPicPr>
          <p:cNvPr id="4" name="内容占位符 3"/>
          <p:cNvPicPr>
            <a:picLocks noChangeAspect="1"/>
          </p:cNvPicPr>
          <p:nvPr>
            <p:ph idx="1"/>
          </p:nvPr>
        </p:nvPicPr>
        <p:blipFill>
          <a:blip r:embed="rId1"/>
          <a:stretch>
            <a:fillRect/>
          </a:stretch>
        </p:blipFill>
        <p:spPr>
          <a:xfrm>
            <a:off x="2074545" y="501650"/>
            <a:ext cx="6383655" cy="60794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609600"/>
            <a:ext cx="3011805" cy="1143000"/>
          </a:xfrm>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467995" y="476885"/>
            <a:ext cx="4556760" cy="2903220"/>
          </a:xfrm>
          <a:prstGeom prst="rect">
            <a:avLst/>
          </a:prstGeom>
        </p:spPr>
      </p:pic>
      <p:pic>
        <p:nvPicPr>
          <p:cNvPr id="5" name="图片 4"/>
          <p:cNvPicPr>
            <a:picLocks noChangeAspect="1"/>
          </p:cNvPicPr>
          <p:nvPr/>
        </p:nvPicPr>
        <p:blipFill>
          <a:blip r:embed="rId2"/>
          <a:stretch>
            <a:fillRect/>
          </a:stretch>
        </p:blipFill>
        <p:spPr>
          <a:xfrm>
            <a:off x="3564255" y="2420620"/>
            <a:ext cx="4449445" cy="36360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845185"/>
            <a:ext cx="3117215" cy="907415"/>
          </a:xfrm>
        </p:spPr>
        <p:txBody>
          <a:bodyPr/>
          <a:p>
            <a:endParaRPr lang="zh-CN" altLang="en-US"/>
          </a:p>
        </p:txBody>
      </p:sp>
      <p:pic>
        <p:nvPicPr>
          <p:cNvPr id="5" name="图片 4"/>
          <p:cNvPicPr>
            <a:picLocks noChangeAspect="1"/>
          </p:cNvPicPr>
          <p:nvPr/>
        </p:nvPicPr>
        <p:blipFill>
          <a:blip r:embed="rId1"/>
          <a:stretch>
            <a:fillRect/>
          </a:stretch>
        </p:blipFill>
        <p:spPr>
          <a:xfrm>
            <a:off x="179705" y="620395"/>
            <a:ext cx="5400675" cy="4476750"/>
          </a:xfrm>
          <a:prstGeom prst="rect">
            <a:avLst/>
          </a:prstGeom>
        </p:spPr>
      </p:pic>
      <p:pic>
        <p:nvPicPr>
          <p:cNvPr id="7" name="内容占位符 6"/>
          <p:cNvPicPr>
            <a:picLocks noChangeAspect="1"/>
          </p:cNvPicPr>
          <p:nvPr>
            <p:ph idx="1"/>
          </p:nvPr>
        </p:nvPicPr>
        <p:blipFill>
          <a:blip r:embed="rId2"/>
          <a:stretch>
            <a:fillRect/>
          </a:stretch>
        </p:blipFill>
        <p:spPr>
          <a:xfrm>
            <a:off x="4932045" y="2204720"/>
            <a:ext cx="3799840" cy="4114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33070" y="953770"/>
            <a:ext cx="2543810" cy="622300"/>
          </a:xfrm>
        </p:spPr>
        <p:txBody>
          <a:bodyPr/>
          <a:p>
            <a:r>
              <a:rPr lang="zh-CN" altLang="en-US" sz="3200">
                <a:solidFill>
                  <a:srgbClr val="FFFF00"/>
                </a:solidFill>
                <a:effectLst/>
                <a:latin typeface="楷体_GB2312" panose="02010609030101010101" pitchFamily="49" charset="-122"/>
                <a:ea typeface="楷体_GB2312" panose="02010609030101010101" pitchFamily="49" charset="-122"/>
              </a:rPr>
              <a:t>紧急切断阀</a:t>
            </a:r>
            <a:endParaRPr lang="zh-CN" altLang="en-US" sz="3200">
              <a:solidFill>
                <a:srgbClr val="FFFF00"/>
              </a:solidFill>
              <a:effectLst/>
              <a:latin typeface="楷体_GB2312" panose="02010609030101010101" pitchFamily="49" charset="-122"/>
              <a:ea typeface="楷体_GB2312" panose="02010609030101010101" pitchFamily="49" charset="-122"/>
            </a:endParaRPr>
          </a:p>
        </p:txBody>
      </p:sp>
      <p:pic>
        <p:nvPicPr>
          <p:cNvPr id="6" name="内容占位符 5"/>
          <p:cNvPicPr>
            <a:picLocks noChangeAspect="1"/>
          </p:cNvPicPr>
          <p:nvPr>
            <p:ph idx="1"/>
          </p:nvPr>
        </p:nvPicPr>
        <p:blipFill>
          <a:blip r:embed="rId1"/>
          <a:stretch>
            <a:fillRect/>
          </a:stretch>
        </p:blipFill>
        <p:spPr>
          <a:xfrm>
            <a:off x="827405" y="1988820"/>
            <a:ext cx="3095625" cy="2828925"/>
          </a:xfrm>
          <a:prstGeom prst="rect">
            <a:avLst/>
          </a:prstGeom>
        </p:spPr>
      </p:pic>
      <p:sp>
        <p:nvSpPr>
          <p:cNvPr id="7" name="标题 1"/>
          <p:cNvSpPr>
            <a:spLocks noGrp="1"/>
          </p:cNvSpPr>
          <p:nvPr/>
        </p:nvSpPr>
        <p:spPr>
          <a:xfrm flipV="1">
            <a:off x="1259205" y="4869180"/>
            <a:ext cx="2557145" cy="392430"/>
          </a:xfrm>
          <a:prstGeom prst="rect">
            <a:avLst/>
          </a:prstGeom>
          <a:noFill/>
          <a:ln w="9525">
            <a:noFill/>
          </a:ln>
        </p:spPr>
        <p:txBody>
          <a:bodyPr lIns="92075" tIns="46038" rIns="92075" bIns="46038" anchor="ctr"/>
          <a:lstStyle>
            <a:lvl1pPr algn="ctr" rtl="0" fontAlgn="base">
              <a:spcBef>
                <a:spcPct val="0"/>
              </a:spcBef>
              <a:spcAft>
                <a:spcPct val="0"/>
              </a:spcAft>
              <a:defRPr sz="4400" kern="1200">
                <a:solidFill>
                  <a:schemeClr val="tx2"/>
                </a:solidFill>
                <a:effectLst>
                  <a:outerShdw blurRad="38100" dist="38100" dir="2700000">
                    <a:srgbClr val="C0C0C0"/>
                  </a:outerShdw>
                </a:effectLst>
                <a:latin typeface="+mj-lt"/>
                <a:ea typeface="+mj-ea"/>
                <a:cs typeface="+mj-cs"/>
              </a:defRPr>
            </a:lvl1pPr>
            <a:lvl2pPr algn="ctr" rtl="0" fontAlgn="base">
              <a:spcBef>
                <a:spcPct val="0"/>
              </a:spcBef>
              <a:spcAft>
                <a:spcPct val="0"/>
              </a:spcAft>
              <a:defRPr sz="4400">
                <a:solidFill>
                  <a:schemeClr val="tx2"/>
                </a:solidFill>
                <a:latin typeface="Arial" panose="02080604020202020204" pitchFamily="34" charset="0"/>
                <a:ea typeface="宋体" pitchFamily="2" charset="-122"/>
              </a:defRPr>
            </a:lvl2pPr>
            <a:lvl3pPr algn="ctr" rtl="0" fontAlgn="base">
              <a:spcBef>
                <a:spcPct val="0"/>
              </a:spcBef>
              <a:spcAft>
                <a:spcPct val="0"/>
              </a:spcAft>
              <a:defRPr sz="4400">
                <a:solidFill>
                  <a:schemeClr val="tx2"/>
                </a:solidFill>
                <a:latin typeface="Arial" panose="02080604020202020204" pitchFamily="34" charset="0"/>
                <a:ea typeface="宋体" pitchFamily="2" charset="-122"/>
              </a:defRPr>
            </a:lvl3pPr>
            <a:lvl4pPr algn="ctr" rtl="0" fontAlgn="base">
              <a:spcBef>
                <a:spcPct val="0"/>
              </a:spcBef>
              <a:spcAft>
                <a:spcPct val="0"/>
              </a:spcAft>
              <a:defRPr sz="4400">
                <a:solidFill>
                  <a:schemeClr val="tx2"/>
                </a:solidFill>
                <a:latin typeface="Arial" panose="02080604020202020204" pitchFamily="34" charset="0"/>
                <a:ea typeface="宋体" pitchFamily="2" charset="-122"/>
              </a:defRPr>
            </a:lvl4pPr>
            <a:lvl5pPr algn="ctr" rtl="0" fontAlgn="base">
              <a:spcBef>
                <a:spcPct val="0"/>
              </a:spcBef>
              <a:spcAft>
                <a:spcPct val="0"/>
              </a:spcAft>
              <a:defRPr sz="4400">
                <a:solidFill>
                  <a:schemeClr val="tx2"/>
                </a:solidFill>
                <a:latin typeface="Arial" panose="02080604020202020204" pitchFamily="34" charset="0"/>
                <a:ea typeface="宋体" pitchFamily="2" charset="-122"/>
              </a:defRPr>
            </a:lvl5pPr>
            <a:lvl6pPr marL="457200" algn="ctr" rtl="0" fontAlgn="base">
              <a:spcBef>
                <a:spcPct val="0"/>
              </a:spcBef>
              <a:spcAft>
                <a:spcPct val="0"/>
              </a:spcAft>
              <a:defRPr sz="4400">
                <a:solidFill>
                  <a:schemeClr val="tx2"/>
                </a:solidFill>
                <a:latin typeface="Arial" panose="02080604020202020204" pitchFamily="34" charset="0"/>
                <a:ea typeface="宋体" pitchFamily="2" charset="-122"/>
              </a:defRPr>
            </a:lvl6pPr>
            <a:lvl7pPr marL="914400" algn="ctr" rtl="0" fontAlgn="base">
              <a:spcBef>
                <a:spcPct val="0"/>
              </a:spcBef>
              <a:spcAft>
                <a:spcPct val="0"/>
              </a:spcAft>
              <a:defRPr sz="4400">
                <a:solidFill>
                  <a:schemeClr val="tx2"/>
                </a:solidFill>
                <a:latin typeface="Arial" panose="02080604020202020204" pitchFamily="34" charset="0"/>
                <a:ea typeface="宋体" pitchFamily="2" charset="-122"/>
              </a:defRPr>
            </a:lvl7pPr>
            <a:lvl8pPr marL="1371600" algn="ctr" rtl="0" fontAlgn="base">
              <a:spcBef>
                <a:spcPct val="0"/>
              </a:spcBef>
              <a:spcAft>
                <a:spcPct val="0"/>
              </a:spcAft>
              <a:defRPr sz="4400">
                <a:solidFill>
                  <a:schemeClr val="tx2"/>
                </a:solidFill>
                <a:latin typeface="Arial" panose="02080604020202020204" pitchFamily="34" charset="0"/>
                <a:ea typeface="宋体" pitchFamily="2" charset="-122"/>
              </a:defRPr>
            </a:lvl8pPr>
            <a:lvl9pPr marL="1828800" algn="ctr" rtl="0" fontAlgn="base">
              <a:spcBef>
                <a:spcPct val="0"/>
              </a:spcBef>
              <a:spcAft>
                <a:spcPct val="0"/>
              </a:spcAft>
              <a:defRPr sz="4400">
                <a:solidFill>
                  <a:schemeClr val="tx2"/>
                </a:solidFill>
                <a:latin typeface="Arial" panose="02080604020202020204" pitchFamily="34" charset="0"/>
                <a:ea typeface="宋体" pitchFamily="2" charset="-122"/>
              </a:defRPr>
            </a:lvl9pPr>
          </a:lstStyle>
          <a:p>
            <a:endParaRPr lang="zh-CN" altLang="en-US" sz="3200">
              <a:solidFill>
                <a:srgbClr val="FFFF00"/>
              </a:solidFill>
              <a:effectLst/>
              <a:latin typeface="楷体_GB2312" panose="02010609030101010101" pitchFamily="49" charset="-122"/>
              <a:ea typeface="楷体_GB2312" panose="02010609030101010101" pitchFamily="49" charset="-122"/>
            </a:endParaRPr>
          </a:p>
        </p:txBody>
      </p:sp>
      <p:sp>
        <p:nvSpPr>
          <p:cNvPr id="8" name="文本框 7"/>
          <p:cNvSpPr txBox="1"/>
          <p:nvPr/>
        </p:nvSpPr>
        <p:spPr>
          <a:xfrm>
            <a:off x="726440" y="5013325"/>
            <a:ext cx="3310890" cy="460375"/>
          </a:xfrm>
          <a:prstGeom prst="rect">
            <a:avLst/>
          </a:prstGeom>
          <a:noFill/>
        </p:spPr>
        <p:txBody>
          <a:bodyPr wrap="square" rtlCol="0">
            <a:spAutoFit/>
          </a:bodyPr>
          <a:p>
            <a:r>
              <a:rPr lang="zh-CN" altLang="en-US"/>
              <a:t>过流切断型紧急切断阀</a:t>
            </a:r>
            <a:endParaRPr lang="zh-CN" altLang="en-US"/>
          </a:p>
        </p:txBody>
      </p:sp>
      <p:pic>
        <p:nvPicPr>
          <p:cNvPr id="9" name="图片 8"/>
          <p:cNvPicPr>
            <a:picLocks noChangeAspect="1"/>
          </p:cNvPicPr>
          <p:nvPr/>
        </p:nvPicPr>
        <p:blipFill>
          <a:blip r:embed="rId2"/>
          <a:stretch>
            <a:fillRect/>
          </a:stretch>
        </p:blipFill>
        <p:spPr>
          <a:xfrm>
            <a:off x="4262120" y="1988820"/>
            <a:ext cx="3647440" cy="2799080"/>
          </a:xfrm>
          <a:prstGeom prst="rect">
            <a:avLst/>
          </a:prstGeom>
        </p:spPr>
      </p:pic>
      <p:sp>
        <p:nvSpPr>
          <p:cNvPr id="10" name="文本框 9"/>
          <p:cNvSpPr txBox="1"/>
          <p:nvPr/>
        </p:nvSpPr>
        <p:spPr>
          <a:xfrm>
            <a:off x="4356100" y="5012690"/>
            <a:ext cx="3310890" cy="461010"/>
          </a:xfrm>
          <a:prstGeom prst="rect">
            <a:avLst/>
          </a:prstGeom>
          <a:noFill/>
        </p:spPr>
        <p:txBody>
          <a:bodyPr wrap="square" rtlCol="0">
            <a:noAutofit/>
          </a:bodyPr>
          <a:p>
            <a:r>
              <a:rPr lang="zh-CN" altLang="en-US"/>
              <a:t>易熔切断型紧急切断阀</a:t>
            </a: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28320" y="782955"/>
            <a:ext cx="7929880" cy="5313045"/>
          </a:xfrm>
        </p:spPr>
        <p:txBody>
          <a:bodyPr/>
          <a:p>
            <a:r>
              <a:rPr lang="en-US" altLang="zh-CN" sz="1800">
                <a:solidFill>
                  <a:srgbClr val="FF0000"/>
                </a:solidFill>
                <a:sym typeface="+mn-ea"/>
              </a:rPr>
              <a:t>2</a:t>
            </a:r>
            <a:r>
              <a:rPr lang="zh-CN" altLang="en-US" sz="1800">
                <a:solidFill>
                  <a:srgbClr val="FF0000"/>
                </a:solidFill>
                <a:sym typeface="+mn-ea"/>
              </a:rPr>
              <a:t>、</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国务院</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2003</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年</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6</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月</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1</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日颁发实施的《特种设备安全监察条例》</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国务院令第</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373</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号</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a:t>
            </a:r>
            <a:endParaRPr lang="zh-CN" altLang="en-US" sz="1800">
              <a:solidFill>
                <a:srgbClr val="FF0000"/>
              </a:solidFill>
              <a:latin typeface="国标黑体" panose="02000500000000000000" charset="-122"/>
              <a:ea typeface="国标黑体" panose="02000500000000000000" charset="-122"/>
              <a:cs typeface="国标黑体" panose="02000500000000000000" charset="-122"/>
            </a:endParaRPr>
          </a:p>
          <a:p>
            <a:r>
              <a:rPr lang="zh-CN" altLang="en-US" sz="1800">
                <a:latin typeface="国标黑体" panose="02000500000000000000" charset="-122"/>
                <a:ea typeface="国标黑体" panose="02000500000000000000" charset="-122"/>
                <a:cs typeface="国标黑体" panose="02000500000000000000" charset="-122"/>
              </a:rPr>
              <a:t>将压力管道进一步明确为</a:t>
            </a:r>
            <a:r>
              <a:rPr lang="en-US" altLang="zh-CN" sz="1800">
                <a:latin typeface="国标黑体" panose="02000500000000000000" charset="-122"/>
                <a:ea typeface="国标黑体" panose="02000500000000000000" charset="-122"/>
                <a:cs typeface="国标黑体" panose="02000500000000000000" charset="-122"/>
              </a:rPr>
              <a:t>“</a:t>
            </a:r>
            <a:r>
              <a:rPr lang="zh-CN" altLang="en-US" sz="1800">
                <a:latin typeface="国标黑体" panose="02000500000000000000" charset="-122"/>
                <a:ea typeface="国标黑体" panose="02000500000000000000" charset="-122"/>
                <a:cs typeface="国标黑体" panose="02000500000000000000" charset="-122"/>
              </a:rPr>
              <a:t>利用一定的压力，用于输送气体或者液体的管状设备，其范围规定为最高工作压力大于或者等于</a:t>
            </a:r>
            <a:r>
              <a:rPr lang="en-US" altLang="zh-CN" sz="1800">
                <a:latin typeface="国标黑体" panose="02000500000000000000" charset="-122"/>
                <a:ea typeface="国标黑体" panose="02000500000000000000" charset="-122"/>
                <a:cs typeface="国标黑体" panose="02000500000000000000" charset="-122"/>
              </a:rPr>
              <a:t>0.1MPa</a:t>
            </a:r>
            <a:r>
              <a:rPr lang="zh-CN" altLang="en-US" sz="1800">
                <a:latin typeface="国标黑体" panose="02000500000000000000" charset="-122"/>
                <a:ea typeface="国标黑体" panose="02000500000000000000" charset="-122"/>
                <a:cs typeface="国标黑体" panose="02000500000000000000" charset="-122"/>
              </a:rPr>
              <a:t>（表压）的气体、液化气体、蒸汽介质或者可燃、易爆、有毒、有腐蚀性、最高工作温度高于或者等于标准沸点的液体介质，且公称</a:t>
            </a:r>
            <a:r>
              <a:rPr lang="zh-CN" altLang="en-US" sz="1800">
                <a:solidFill>
                  <a:srgbClr val="FFFF00"/>
                </a:solidFill>
                <a:latin typeface="国标黑体" panose="02000500000000000000" charset="-122"/>
                <a:ea typeface="国标黑体" panose="02000500000000000000" charset="-122"/>
                <a:cs typeface="国标黑体" panose="02000500000000000000" charset="-122"/>
              </a:rPr>
              <a:t>直径大于</a:t>
            </a:r>
            <a:r>
              <a:rPr lang="en-US" altLang="zh-CN" sz="1800">
                <a:solidFill>
                  <a:srgbClr val="FFFF00"/>
                </a:solidFill>
                <a:latin typeface="国标黑体" panose="02000500000000000000" charset="-122"/>
                <a:ea typeface="国标黑体" panose="02000500000000000000" charset="-122"/>
                <a:cs typeface="国标黑体" panose="02000500000000000000" charset="-122"/>
              </a:rPr>
              <a:t>25mm</a:t>
            </a:r>
            <a:r>
              <a:rPr lang="zh-CN" altLang="en-US" sz="1800">
                <a:latin typeface="国标黑体" panose="02000500000000000000" charset="-122"/>
                <a:ea typeface="国标黑体" panose="02000500000000000000" charset="-122"/>
                <a:cs typeface="国标黑体" panose="02000500000000000000" charset="-122"/>
              </a:rPr>
              <a:t>的管道</a:t>
            </a:r>
            <a:r>
              <a:rPr lang="en-US" altLang="zh-CN" sz="1800">
                <a:latin typeface="国标黑体" panose="02000500000000000000" charset="-122"/>
                <a:ea typeface="国标黑体" panose="02000500000000000000" charset="-122"/>
                <a:cs typeface="国标黑体" panose="02000500000000000000" charset="-122"/>
              </a:rPr>
              <a:t>”</a:t>
            </a:r>
            <a:r>
              <a:rPr lang="zh-CN" altLang="en-US" sz="1800">
                <a:latin typeface="国标黑体" panose="02000500000000000000" charset="-122"/>
                <a:ea typeface="国标黑体" panose="02000500000000000000" charset="-122"/>
                <a:cs typeface="国标黑体" panose="02000500000000000000" charset="-122"/>
              </a:rPr>
              <a:t>。</a:t>
            </a:r>
            <a:endParaRPr lang="zh-CN" altLang="en-US" sz="1800">
              <a:latin typeface="国标黑体" panose="02000500000000000000" charset="-122"/>
              <a:ea typeface="国标黑体" panose="02000500000000000000" charset="-122"/>
              <a:cs typeface="国标黑体" panose="02000500000000000000" charset="-122"/>
            </a:endParaRPr>
          </a:p>
          <a:p>
            <a:endParaRPr lang="zh-CN" altLang="en-US" sz="1800">
              <a:latin typeface="国标黑体" panose="02000500000000000000" charset="-122"/>
              <a:ea typeface="国标黑体" panose="02000500000000000000" charset="-122"/>
              <a:cs typeface="国标黑体" panose="02000500000000000000" charset="-122"/>
            </a:endParaRPr>
          </a:p>
          <a:p>
            <a:r>
              <a:rPr lang="en-US" altLang="zh-CN" sz="1800">
                <a:solidFill>
                  <a:srgbClr val="FF0000"/>
                </a:solidFill>
                <a:latin typeface="国标黑体" panose="02000500000000000000" charset="-122"/>
                <a:ea typeface="国标黑体" panose="02000500000000000000" charset="-122"/>
                <a:cs typeface="国标黑体" panose="02000500000000000000" charset="-122"/>
              </a:rPr>
              <a:t>3</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a:t>
            </a:r>
            <a:r>
              <a:rPr lang="zh-CN" sz="1800">
                <a:solidFill>
                  <a:srgbClr val="FF0000"/>
                </a:solidFill>
                <a:latin typeface="国标黑体" panose="02000500000000000000" charset="-122"/>
                <a:ea typeface="国标黑体" panose="02000500000000000000" charset="-122"/>
                <a:cs typeface="国标黑体" panose="02000500000000000000" charset="-122"/>
              </a:rPr>
              <a:t>《</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压力管道安全技术监察规程</a:t>
            </a:r>
            <a:r>
              <a:rPr lang="en-US" altLang="zh-CN" sz="1800">
                <a:solidFill>
                  <a:srgbClr val="FF0000"/>
                </a:solidFill>
                <a:latin typeface="国标黑体" panose="02000500000000000000" charset="-122"/>
                <a:ea typeface="国标黑体" panose="02000500000000000000" charset="-122"/>
                <a:cs typeface="国标黑体" panose="02000500000000000000" charset="-122"/>
                <a:sym typeface="+mn-ea"/>
              </a:rPr>
              <a:t>——</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工业管道</a:t>
            </a:r>
            <a:r>
              <a:rPr lang="zh-CN" sz="1800">
                <a:solidFill>
                  <a:srgbClr val="FF0000"/>
                </a:solidFill>
                <a:latin typeface="国标黑体" panose="02000500000000000000" charset="-122"/>
                <a:ea typeface="国标黑体" panose="02000500000000000000" charset="-122"/>
                <a:cs typeface="国标黑体" panose="02000500000000000000" charset="-122"/>
              </a:rPr>
              <a:t>》</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TSG D0001—2009</a:t>
            </a:r>
            <a:endParaRPr lang="en-US" altLang="zh-CN" sz="1800">
              <a:solidFill>
                <a:srgbClr val="FF0000"/>
              </a:solidFill>
              <a:latin typeface="国标黑体" panose="02000500000000000000" charset="-122"/>
              <a:ea typeface="国标黑体" panose="02000500000000000000" charset="-122"/>
              <a:cs typeface="国标黑体" panose="02000500000000000000" charset="-122"/>
            </a:endParaRPr>
          </a:p>
          <a:p>
            <a:r>
              <a:rPr lang="zh-CN" altLang="en-US" sz="1800">
                <a:solidFill>
                  <a:schemeClr val="tx1"/>
                </a:solidFill>
                <a:latin typeface="国标黑体" panose="02000500000000000000" charset="-122"/>
                <a:ea typeface="国标黑体" panose="02000500000000000000" charset="-122"/>
                <a:cs typeface="国标黑体" panose="02000500000000000000" charset="-122"/>
              </a:rPr>
              <a:t>第二条</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 </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本规程适用于同时具备下列条件的</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工艺装置、辅助装置以及界区内公用工程所属的工业管道</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 (</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以下简称管道</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a:t>
            </a:r>
            <a:endParaRPr lang="zh-CN" altLang="en-US" sz="1800">
              <a:solidFill>
                <a:schemeClr val="tx1"/>
              </a:solidFill>
              <a:latin typeface="国标黑体" panose="02000500000000000000" charset="-122"/>
              <a:ea typeface="国标黑体" panose="02000500000000000000" charset="-122"/>
              <a:cs typeface="国标黑体" panose="02000500000000000000" charset="-122"/>
            </a:endParaRPr>
          </a:p>
          <a:p>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一</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最高工作压力大于或者等于</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 0.1MPa(</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表压，下同</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的；</a:t>
            </a:r>
            <a:endParaRPr lang="zh-CN" altLang="en-US" sz="1800">
              <a:solidFill>
                <a:schemeClr val="tx1"/>
              </a:solidFill>
              <a:latin typeface="国标黑体" panose="02000500000000000000" charset="-122"/>
              <a:ea typeface="国标黑体" panose="02000500000000000000" charset="-122"/>
              <a:cs typeface="国标黑体" panose="02000500000000000000" charset="-122"/>
            </a:endParaRPr>
          </a:p>
          <a:p>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二</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公称直径</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注</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 1)</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大于</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 25mm </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的；</a:t>
            </a:r>
            <a:endParaRPr lang="zh-CN" altLang="en-US" sz="1800">
              <a:solidFill>
                <a:schemeClr val="tx1"/>
              </a:solidFill>
              <a:latin typeface="国标黑体" panose="02000500000000000000" charset="-122"/>
              <a:ea typeface="国标黑体" panose="02000500000000000000" charset="-122"/>
              <a:cs typeface="国标黑体" panose="02000500000000000000" charset="-122"/>
            </a:endParaRPr>
          </a:p>
          <a:p>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三</a:t>
            </a:r>
            <a:r>
              <a:rPr lang="en-US" altLang="zh-CN" sz="1800">
                <a:solidFill>
                  <a:schemeClr val="tx1"/>
                </a:solidFill>
                <a:latin typeface="国标黑体" panose="02000500000000000000" charset="-122"/>
                <a:ea typeface="国标黑体" panose="02000500000000000000" charset="-122"/>
                <a:cs typeface="国标黑体" panose="02000500000000000000" charset="-122"/>
              </a:rPr>
              <a:t>)</a:t>
            </a:r>
            <a:r>
              <a:rPr lang="zh-CN" altLang="en-US" sz="1800">
                <a:solidFill>
                  <a:schemeClr val="tx1"/>
                </a:solidFill>
                <a:latin typeface="国标黑体" panose="02000500000000000000" charset="-122"/>
                <a:ea typeface="国标黑体" panose="02000500000000000000" charset="-122"/>
                <a:cs typeface="国标黑体" panose="02000500000000000000" charset="-122"/>
              </a:rPr>
              <a:t>输送介质为气体、蒸汽、液化气体、最高工作温度高于或者等于其标准沸点的液体或者可燃、易爆、有毒、有腐蚀性的液体的。</a:t>
            </a:r>
            <a:endParaRPr lang="zh-CN" altLang="en-US" sz="1800">
              <a:solidFill>
                <a:schemeClr val="tx1"/>
              </a:solidFill>
              <a:latin typeface="国标黑体" panose="02000500000000000000" charset="-122"/>
              <a:ea typeface="国标黑体" panose="02000500000000000000" charset="-122"/>
              <a:cs typeface="国标黑体" panose="02000500000000000000" charset="-122"/>
            </a:endParaRPr>
          </a:p>
          <a:p>
            <a:endParaRPr lang="zh-CN" altLang="en-US" sz="1800">
              <a:solidFill>
                <a:schemeClr val="tx1"/>
              </a:solidFill>
              <a:latin typeface="国标黑体" panose="02000500000000000000" charset="-122"/>
              <a:ea typeface="国标黑体" panose="02000500000000000000" charset="-122"/>
              <a:cs typeface="国标黑体" panose="02000500000000000000"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3885" y="4762500"/>
            <a:ext cx="3317875" cy="506095"/>
          </a:xfrm>
        </p:spPr>
        <p:txBody>
          <a:bodyPr/>
          <a:p>
            <a:r>
              <a:rPr lang="zh-CN" altLang="en-US" sz="2400" b="1">
                <a:effectLst/>
                <a:sym typeface="+mn-ea"/>
              </a:rPr>
              <a:t>压力切断型紧急切断阀</a:t>
            </a:r>
            <a:endParaRPr lang="zh-CN" altLang="en-US" sz="2400" b="1">
              <a:effectLst/>
              <a:sym typeface="+mn-ea"/>
            </a:endParaRPr>
          </a:p>
        </p:txBody>
      </p:sp>
      <p:pic>
        <p:nvPicPr>
          <p:cNvPr id="4" name="内容占位符 3"/>
          <p:cNvPicPr>
            <a:picLocks noChangeAspect="1"/>
          </p:cNvPicPr>
          <p:nvPr>
            <p:ph idx="1"/>
          </p:nvPr>
        </p:nvPicPr>
        <p:blipFill>
          <a:blip r:embed="rId1"/>
          <a:stretch>
            <a:fillRect/>
          </a:stretch>
        </p:blipFill>
        <p:spPr>
          <a:xfrm>
            <a:off x="323215" y="692785"/>
            <a:ext cx="3746500" cy="3746500"/>
          </a:xfrm>
          <a:prstGeom prst="rect">
            <a:avLst/>
          </a:prstGeom>
        </p:spPr>
      </p:pic>
      <p:pic>
        <p:nvPicPr>
          <p:cNvPr id="5" name="图片 4"/>
          <p:cNvPicPr>
            <a:picLocks noChangeAspect="1"/>
          </p:cNvPicPr>
          <p:nvPr/>
        </p:nvPicPr>
        <p:blipFill>
          <a:blip r:embed="rId2"/>
          <a:stretch>
            <a:fillRect/>
          </a:stretch>
        </p:blipFill>
        <p:spPr>
          <a:xfrm>
            <a:off x="4140200" y="692785"/>
            <a:ext cx="4940935" cy="3745865"/>
          </a:xfrm>
          <a:prstGeom prst="rect">
            <a:avLst/>
          </a:prstGeom>
        </p:spPr>
      </p:pic>
      <p:sp>
        <p:nvSpPr>
          <p:cNvPr id="6" name="标题 1"/>
          <p:cNvSpPr>
            <a:spLocks noGrp="1"/>
          </p:cNvSpPr>
          <p:nvPr/>
        </p:nvSpPr>
        <p:spPr>
          <a:xfrm>
            <a:off x="4572000" y="4843145"/>
            <a:ext cx="3409315" cy="394970"/>
          </a:xfrm>
          <a:prstGeom prst="rect">
            <a:avLst/>
          </a:prstGeom>
          <a:noFill/>
          <a:ln w="9525">
            <a:noFill/>
          </a:ln>
        </p:spPr>
        <p:txBody>
          <a:bodyPr lIns="92075" tIns="46038" rIns="92075" bIns="46038" anchor="ctr"/>
          <a:lstStyle>
            <a:lvl1pPr algn="ctr" rtl="0" fontAlgn="base">
              <a:spcBef>
                <a:spcPct val="0"/>
              </a:spcBef>
              <a:spcAft>
                <a:spcPct val="0"/>
              </a:spcAft>
              <a:defRPr sz="4400" kern="1200">
                <a:solidFill>
                  <a:schemeClr val="tx2"/>
                </a:solidFill>
                <a:effectLst>
                  <a:outerShdw blurRad="38100" dist="38100" dir="2700000">
                    <a:srgbClr val="C0C0C0"/>
                  </a:outerShdw>
                </a:effectLst>
                <a:latin typeface="+mj-lt"/>
                <a:ea typeface="+mj-ea"/>
                <a:cs typeface="+mj-cs"/>
              </a:defRPr>
            </a:lvl1pPr>
            <a:lvl2pPr algn="ctr" rtl="0" fontAlgn="base">
              <a:spcBef>
                <a:spcPct val="0"/>
              </a:spcBef>
              <a:spcAft>
                <a:spcPct val="0"/>
              </a:spcAft>
              <a:defRPr sz="4400">
                <a:solidFill>
                  <a:schemeClr val="tx2"/>
                </a:solidFill>
                <a:latin typeface="Arial" panose="02080604020202020204" pitchFamily="34" charset="0"/>
                <a:ea typeface="宋体" pitchFamily="2" charset="-122"/>
              </a:defRPr>
            </a:lvl2pPr>
            <a:lvl3pPr algn="ctr" rtl="0" fontAlgn="base">
              <a:spcBef>
                <a:spcPct val="0"/>
              </a:spcBef>
              <a:spcAft>
                <a:spcPct val="0"/>
              </a:spcAft>
              <a:defRPr sz="4400">
                <a:solidFill>
                  <a:schemeClr val="tx2"/>
                </a:solidFill>
                <a:latin typeface="Arial" panose="02080604020202020204" pitchFamily="34" charset="0"/>
                <a:ea typeface="宋体" pitchFamily="2" charset="-122"/>
              </a:defRPr>
            </a:lvl3pPr>
            <a:lvl4pPr algn="ctr" rtl="0" fontAlgn="base">
              <a:spcBef>
                <a:spcPct val="0"/>
              </a:spcBef>
              <a:spcAft>
                <a:spcPct val="0"/>
              </a:spcAft>
              <a:defRPr sz="4400">
                <a:solidFill>
                  <a:schemeClr val="tx2"/>
                </a:solidFill>
                <a:latin typeface="Arial" panose="02080604020202020204" pitchFamily="34" charset="0"/>
                <a:ea typeface="宋体" pitchFamily="2" charset="-122"/>
              </a:defRPr>
            </a:lvl4pPr>
            <a:lvl5pPr algn="ctr" rtl="0" fontAlgn="base">
              <a:spcBef>
                <a:spcPct val="0"/>
              </a:spcBef>
              <a:spcAft>
                <a:spcPct val="0"/>
              </a:spcAft>
              <a:defRPr sz="4400">
                <a:solidFill>
                  <a:schemeClr val="tx2"/>
                </a:solidFill>
                <a:latin typeface="Arial" panose="02080604020202020204" pitchFamily="34" charset="0"/>
                <a:ea typeface="宋体" pitchFamily="2" charset="-122"/>
              </a:defRPr>
            </a:lvl5pPr>
            <a:lvl6pPr marL="457200" algn="ctr" rtl="0" fontAlgn="base">
              <a:spcBef>
                <a:spcPct val="0"/>
              </a:spcBef>
              <a:spcAft>
                <a:spcPct val="0"/>
              </a:spcAft>
              <a:defRPr sz="4400">
                <a:solidFill>
                  <a:schemeClr val="tx2"/>
                </a:solidFill>
                <a:latin typeface="Arial" panose="02080604020202020204" pitchFamily="34" charset="0"/>
                <a:ea typeface="宋体" pitchFamily="2" charset="-122"/>
              </a:defRPr>
            </a:lvl6pPr>
            <a:lvl7pPr marL="914400" algn="ctr" rtl="0" fontAlgn="base">
              <a:spcBef>
                <a:spcPct val="0"/>
              </a:spcBef>
              <a:spcAft>
                <a:spcPct val="0"/>
              </a:spcAft>
              <a:defRPr sz="4400">
                <a:solidFill>
                  <a:schemeClr val="tx2"/>
                </a:solidFill>
                <a:latin typeface="Arial" panose="02080604020202020204" pitchFamily="34" charset="0"/>
                <a:ea typeface="宋体" pitchFamily="2" charset="-122"/>
              </a:defRPr>
            </a:lvl7pPr>
            <a:lvl8pPr marL="1371600" algn="ctr" rtl="0" fontAlgn="base">
              <a:spcBef>
                <a:spcPct val="0"/>
              </a:spcBef>
              <a:spcAft>
                <a:spcPct val="0"/>
              </a:spcAft>
              <a:defRPr sz="4400">
                <a:solidFill>
                  <a:schemeClr val="tx2"/>
                </a:solidFill>
                <a:latin typeface="Arial" panose="02080604020202020204" pitchFamily="34" charset="0"/>
                <a:ea typeface="宋体" pitchFamily="2" charset="-122"/>
              </a:defRPr>
            </a:lvl8pPr>
            <a:lvl9pPr marL="1828800" algn="ctr" rtl="0" fontAlgn="base">
              <a:spcBef>
                <a:spcPct val="0"/>
              </a:spcBef>
              <a:spcAft>
                <a:spcPct val="0"/>
              </a:spcAft>
              <a:defRPr sz="4400">
                <a:solidFill>
                  <a:schemeClr val="tx2"/>
                </a:solidFill>
                <a:latin typeface="Arial" panose="02080604020202020204" pitchFamily="34" charset="0"/>
                <a:ea typeface="宋体" pitchFamily="2" charset="-122"/>
              </a:defRPr>
            </a:lvl9pPr>
          </a:lstStyle>
          <a:p>
            <a:r>
              <a:rPr lang="zh-CN" altLang="en-US" sz="2400">
                <a:effectLst/>
                <a:sym typeface="+mn-ea"/>
              </a:rPr>
              <a:t>拉断切断型紧急切断阀</a:t>
            </a:r>
            <a:endParaRPr lang="zh-CN" altLang="en-US" sz="2400">
              <a:effectLst/>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70355" y="4583430"/>
            <a:ext cx="4601845" cy="548640"/>
          </a:xfrm>
        </p:spPr>
        <p:txBody>
          <a:bodyPr/>
          <a:p>
            <a:r>
              <a:rPr lang="zh-CN" altLang="en-US" sz="2800" b="1">
                <a:effectLst/>
                <a:sym typeface="+mn-ea"/>
              </a:rPr>
              <a:t>电磁式切断型紧急切断阀</a:t>
            </a:r>
            <a:endParaRPr lang="zh-CN" altLang="en-US" sz="2800">
              <a:effectLst/>
            </a:endParaRPr>
          </a:p>
        </p:txBody>
      </p:sp>
      <p:pic>
        <p:nvPicPr>
          <p:cNvPr id="4" name="内容占位符 3"/>
          <p:cNvPicPr>
            <a:picLocks noChangeAspect="1"/>
          </p:cNvPicPr>
          <p:nvPr>
            <p:ph idx="1"/>
          </p:nvPr>
        </p:nvPicPr>
        <p:blipFill>
          <a:blip r:embed="rId1"/>
          <a:stretch>
            <a:fillRect/>
          </a:stretch>
        </p:blipFill>
        <p:spPr>
          <a:xfrm>
            <a:off x="1672590" y="621030"/>
            <a:ext cx="4518660" cy="37630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90550" y="621030"/>
            <a:ext cx="7867650" cy="5333365"/>
          </a:xfrm>
        </p:spPr>
        <p:txBody>
          <a:bodyPr/>
          <a:p>
            <a:r>
              <a:rPr lang="en-US" altLang="zh-CN" sz="1800">
                <a:solidFill>
                  <a:srgbClr val="FF0000"/>
                </a:solidFill>
                <a:latin typeface="国标黑体" panose="02000500000000000000" charset="-122"/>
                <a:ea typeface="国标黑体" panose="02000500000000000000" charset="-122"/>
                <a:cs typeface="国标黑体" panose="02000500000000000000" charset="-122"/>
              </a:rPr>
              <a:t>4</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国家质检总局</a:t>
            </a:r>
            <a:r>
              <a:rPr lang="en-US" altLang="zh-CN" sz="1800">
                <a:solidFill>
                  <a:srgbClr val="FF0000"/>
                </a:solidFill>
                <a:latin typeface="国标黑体" panose="02000500000000000000" charset="-122"/>
                <a:ea typeface="国标黑体" panose="02000500000000000000" charset="-122"/>
                <a:cs typeface="国标黑体" panose="02000500000000000000" charset="-122"/>
                <a:sym typeface="+mn-ea"/>
              </a:rPr>
              <a:t>2014</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年</a:t>
            </a:r>
            <a:r>
              <a:rPr lang="en-US" altLang="zh-CN" sz="1800">
                <a:solidFill>
                  <a:srgbClr val="FF0000"/>
                </a:solidFill>
                <a:latin typeface="国标黑体" panose="02000500000000000000" charset="-122"/>
                <a:ea typeface="国标黑体" panose="02000500000000000000" charset="-122"/>
                <a:cs typeface="国标黑体" panose="02000500000000000000" charset="-122"/>
                <a:sym typeface="+mn-ea"/>
              </a:rPr>
              <a:t>10</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月</a:t>
            </a:r>
            <a:r>
              <a:rPr lang="en-US" altLang="zh-CN" sz="1800">
                <a:solidFill>
                  <a:srgbClr val="FF0000"/>
                </a:solidFill>
                <a:latin typeface="国标黑体" panose="02000500000000000000" charset="-122"/>
                <a:ea typeface="国标黑体" panose="02000500000000000000" charset="-122"/>
                <a:cs typeface="国标黑体" panose="02000500000000000000" charset="-122"/>
                <a:sym typeface="+mn-ea"/>
              </a:rPr>
              <a:t>30</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日发布的《质检总局关于修订《特种设备目录》的公告（</a:t>
            </a:r>
            <a:r>
              <a:rPr lang="en-US" altLang="zh-CN" sz="1800">
                <a:solidFill>
                  <a:srgbClr val="FF0000"/>
                </a:solidFill>
                <a:latin typeface="国标黑体" panose="02000500000000000000" charset="-122"/>
                <a:ea typeface="国标黑体" panose="02000500000000000000" charset="-122"/>
                <a:cs typeface="国标黑体" panose="02000500000000000000" charset="-122"/>
                <a:sym typeface="+mn-ea"/>
              </a:rPr>
              <a:t>2014</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年第</a:t>
            </a:r>
            <a:r>
              <a:rPr lang="en-US" altLang="zh-CN" sz="1800">
                <a:solidFill>
                  <a:srgbClr val="FF0000"/>
                </a:solidFill>
                <a:latin typeface="国标黑体" panose="02000500000000000000" charset="-122"/>
                <a:ea typeface="国标黑体" panose="02000500000000000000" charset="-122"/>
                <a:cs typeface="国标黑体" panose="02000500000000000000" charset="-122"/>
                <a:sym typeface="+mn-ea"/>
              </a:rPr>
              <a:t>114</a:t>
            </a:r>
            <a:r>
              <a:rPr lang="zh-CN" altLang="en-US" sz="1800">
                <a:solidFill>
                  <a:srgbClr val="FF0000"/>
                </a:solidFill>
                <a:latin typeface="国标黑体" panose="02000500000000000000" charset="-122"/>
                <a:ea typeface="国标黑体" panose="02000500000000000000" charset="-122"/>
                <a:cs typeface="国标黑体" panose="02000500000000000000" charset="-122"/>
                <a:sym typeface="+mn-ea"/>
              </a:rPr>
              <a:t>号）》。</a:t>
            </a:r>
            <a:endParaRPr lang="zh-CN" altLang="en-US" sz="1800">
              <a:solidFill>
                <a:srgbClr val="FF0000"/>
              </a:solidFill>
              <a:latin typeface="国标黑体" panose="02000500000000000000" charset="-122"/>
              <a:ea typeface="国标黑体" panose="02000500000000000000" charset="-122"/>
              <a:cs typeface="国标黑体" panose="02000500000000000000" charset="-122"/>
            </a:endParaRPr>
          </a:p>
          <a:p>
            <a:r>
              <a:rPr lang="zh-CN" altLang="en-US" sz="1800">
                <a:solidFill>
                  <a:srgbClr val="C00000"/>
                </a:solidFill>
                <a:latin typeface="国标黑体" panose="02000500000000000000" charset="-122"/>
                <a:ea typeface="国标黑体" panose="02000500000000000000" charset="-122"/>
                <a:cs typeface="国标黑体" panose="02000500000000000000" charset="-122"/>
                <a:sym typeface="+mn-ea"/>
              </a:rPr>
              <a:t>定义：</a:t>
            </a:r>
            <a:r>
              <a:rPr lang="zh-CN" altLang="en-US" sz="1800">
                <a:latin typeface="国标黑体" panose="02000500000000000000" charset="-122"/>
                <a:ea typeface="国标黑体" panose="02000500000000000000" charset="-122"/>
                <a:cs typeface="国标黑体" panose="02000500000000000000" charset="-122"/>
                <a:sym typeface="+mn-ea"/>
              </a:rPr>
              <a:t>压力管道，是指利用一定的压力，用于输送气体或者液体的管状设备，其范围规定为最高工作压力大于或者等于</a:t>
            </a:r>
            <a:r>
              <a:rPr lang="en-US" altLang="zh-CN" sz="1800">
                <a:latin typeface="国标黑体" panose="02000500000000000000" charset="-122"/>
                <a:ea typeface="国标黑体" panose="02000500000000000000" charset="-122"/>
                <a:cs typeface="国标黑体" panose="02000500000000000000" charset="-122"/>
                <a:sym typeface="+mn-ea"/>
              </a:rPr>
              <a:t>0.1MPa</a:t>
            </a:r>
            <a:r>
              <a:rPr lang="zh-CN" altLang="en-US" sz="1800">
                <a:latin typeface="国标黑体" panose="02000500000000000000" charset="-122"/>
                <a:ea typeface="国标黑体" panose="02000500000000000000" charset="-122"/>
                <a:cs typeface="国标黑体" panose="02000500000000000000" charset="-122"/>
                <a:sym typeface="+mn-ea"/>
              </a:rPr>
              <a:t>（表压），介质为气体、液化气体、蒸汽或者可燃、易爆、有毒、有腐蚀性、最高工作温度高于或者等于标准沸点的液体，且</a:t>
            </a:r>
            <a:r>
              <a:rPr lang="zh-CN" altLang="en-US" sz="1800">
                <a:solidFill>
                  <a:srgbClr val="FFFF00"/>
                </a:solidFill>
                <a:latin typeface="国标黑体" panose="02000500000000000000" charset="-122"/>
                <a:ea typeface="国标黑体" panose="02000500000000000000" charset="-122"/>
                <a:cs typeface="国标黑体" panose="02000500000000000000" charset="-122"/>
                <a:sym typeface="+mn-ea"/>
              </a:rPr>
              <a:t>公称直径大于或者等于</a:t>
            </a:r>
            <a:r>
              <a:rPr lang="en-US" altLang="zh-CN" sz="1800">
                <a:solidFill>
                  <a:srgbClr val="FFFF00"/>
                </a:solidFill>
                <a:latin typeface="国标黑体" panose="02000500000000000000" charset="-122"/>
                <a:ea typeface="国标黑体" panose="02000500000000000000" charset="-122"/>
                <a:cs typeface="国标黑体" panose="02000500000000000000" charset="-122"/>
                <a:sym typeface="+mn-ea"/>
              </a:rPr>
              <a:t>50mm</a:t>
            </a:r>
            <a:r>
              <a:rPr lang="zh-CN" altLang="en-US" sz="1800">
                <a:solidFill>
                  <a:srgbClr val="FFFF00"/>
                </a:solidFill>
                <a:latin typeface="国标黑体" panose="02000500000000000000" charset="-122"/>
                <a:ea typeface="国标黑体" panose="02000500000000000000" charset="-122"/>
                <a:cs typeface="国标黑体" panose="02000500000000000000" charset="-122"/>
                <a:sym typeface="+mn-ea"/>
              </a:rPr>
              <a:t>的管道</a:t>
            </a:r>
            <a:r>
              <a:rPr lang="zh-CN" altLang="en-US" sz="1800">
                <a:latin typeface="国标黑体" panose="02000500000000000000" charset="-122"/>
                <a:ea typeface="国标黑体" panose="02000500000000000000" charset="-122"/>
                <a:cs typeface="国标黑体" panose="02000500000000000000" charset="-122"/>
                <a:sym typeface="+mn-ea"/>
              </a:rPr>
              <a:t>。</a:t>
            </a:r>
            <a:endParaRPr lang="zh-CN" altLang="en-US" sz="1800">
              <a:latin typeface="国标黑体" panose="02000500000000000000" charset="-122"/>
              <a:ea typeface="国标黑体" panose="02000500000000000000" charset="-122"/>
              <a:cs typeface="国标黑体" panose="02000500000000000000" charset="-122"/>
            </a:endParaRPr>
          </a:p>
          <a:p>
            <a:r>
              <a:rPr lang="en-US" altLang="zh-CN" sz="1800">
                <a:solidFill>
                  <a:srgbClr val="FFFF00"/>
                </a:solidFill>
                <a:latin typeface="国标黑体" panose="02000500000000000000" charset="-122"/>
                <a:ea typeface="国标黑体" panose="02000500000000000000" charset="-122"/>
                <a:cs typeface="国标黑体" panose="02000500000000000000" charset="-122"/>
                <a:sym typeface="+mn-ea"/>
              </a:rPr>
              <a:t>    </a:t>
            </a:r>
            <a:r>
              <a:rPr lang="zh-CN" altLang="en-US" sz="1800">
                <a:solidFill>
                  <a:srgbClr val="FFFF00"/>
                </a:solidFill>
                <a:latin typeface="国标黑体" panose="02000500000000000000" charset="-122"/>
                <a:ea typeface="国标黑体" panose="02000500000000000000" charset="-122"/>
                <a:cs typeface="国标黑体" panose="02000500000000000000" charset="-122"/>
                <a:sym typeface="+mn-ea"/>
              </a:rPr>
              <a:t>公称直径小于</a:t>
            </a:r>
            <a:r>
              <a:rPr lang="en-US" altLang="zh-CN" sz="1800">
                <a:solidFill>
                  <a:srgbClr val="FFFF00"/>
                </a:solidFill>
                <a:latin typeface="国标黑体" panose="02000500000000000000" charset="-122"/>
                <a:ea typeface="国标黑体" panose="02000500000000000000" charset="-122"/>
                <a:cs typeface="国标黑体" panose="02000500000000000000" charset="-122"/>
                <a:sym typeface="+mn-ea"/>
              </a:rPr>
              <a:t>150mm</a:t>
            </a:r>
            <a:r>
              <a:rPr lang="zh-CN" altLang="en-US" sz="1800">
                <a:solidFill>
                  <a:srgbClr val="FFFF00"/>
                </a:solidFill>
                <a:latin typeface="国标黑体" panose="02000500000000000000" charset="-122"/>
                <a:ea typeface="国标黑体" panose="02000500000000000000" charset="-122"/>
                <a:cs typeface="国标黑体" panose="02000500000000000000" charset="-122"/>
                <a:sym typeface="+mn-ea"/>
              </a:rPr>
              <a:t>，且其最高工作压力小于</a:t>
            </a:r>
            <a:r>
              <a:rPr lang="en-US" altLang="zh-CN" sz="1800">
                <a:solidFill>
                  <a:srgbClr val="FFFF00"/>
                </a:solidFill>
                <a:latin typeface="国标黑体" panose="02000500000000000000" charset="-122"/>
                <a:ea typeface="国标黑体" panose="02000500000000000000" charset="-122"/>
                <a:cs typeface="国标黑体" panose="02000500000000000000" charset="-122"/>
                <a:sym typeface="+mn-ea"/>
              </a:rPr>
              <a:t>1.6MPa</a:t>
            </a:r>
            <a:r>
              <a:rPr lang="zh-CN" altLang="en-US" sz="1800">
                <a:solidFill>
                  <a:srgbClr val="FFFF00"/>
                </a:solidFill>
                <a:latin typeface="国标黑体" panose="02000500000000000000" charset="-122"/>
                <a:ea typeface="国标黑体" panose="02000500000000000000" charset="-122"/>
                <a:cs typeface="国标黑体" panose="02000500000000000000" charset="-122"/>
                <a:sym typeface="+mn-ea"/>
              </a:rPr>
              <a:t>（表压）的输送无毒、不可燃、无腐蚀性气体的管道和设备本体所属管道除外。</a:t>
            </a:r>
            <a:endParaRPr lang="zh-CN" altLang="en-US" sz="1800">
              <a:solidFill>
                <a:srgbClr val="FFFF00"/>
              </a:solidFill>
              <a:latin typeface="国标黑体" panose="02000500000000000000" charset="-122"/>
              <a:ea typeface="国标黑体" panose="02000500000000000000" charset="-122"/>
              <a:cs typeface="国标黑体" panose="02000500000000000000" charset="-122"/>
              <a:sym typeface="+mn-ea"/>
            </a:endParaRPr>
          </a:p>
          <a:p>
            <a:r>
              <a:rPr lang="zh-CN" altLang="en-US" sz="1800">
                <a:solidFill>
                  <a:srgbClr val="C00000"/>
                </a:solidFill>
                <a:latin typeface="国标黑体" panose="02000500000000000000" charset="-122"/>
                <a:ea typeface="国标黑体" panose="02000500000000000000" charset="-122"/>
                <a:cs typeface="国标黑体" panose="02000500000000000000" charset="-122"/>
                <a:sym typeface="+mn-ea"/>
              </a:rPr>
              <a:t>明确：</a:t>
            </a:r>
            <a:r>
              <a:rPr lang="zh-CN" altLang="en-US" sz="1800">
                <a:solidFill>
                  <a:schemeClr val="tx1"/>
                </a:solidFill>
                <a:latin typeface="国标黑体" panose="02000500000000000000" charset="-122"/>
                <a:ea typeface="国标黑体" panose="02000500000000000000" charset="-122"/>
                <a:cs typeface="国标黑体" panose="02000500000000000000" charset="-122"/>
                <a:sym typeface="+mn-ea"/>
              </a:rPr>
              <a:t>工业管道包括：工艺管道、动力管道和制冷管道。</a:t>
            </a:r>
            <a:endParaRPr lang="zh-CN" altLang="en-US" sz="1800">
              <a:solidFill>
                <a:srgbClr val="FFFF00"/>
              </a:solidFill>
              <a:latin typeface="国标黑体" panose="02000500000000000000" charset="-122"/>
              <a:ea typeface="国标黑体" panose="02000500000000000000" charset="-122"/>
              <a:cs typeface="国标黑体" panose="02000500000000000000" charset="-122"/>
            </a:endParaRPr>
          </a:p>
          <a:p>
            <a:r>
              <a:rPr lang="en-US" altLang="zh-CN" sz="1800">
                <a:solidFill>
                  <a:srgbClr val="FF0000"/>
                </a:solidFill>
                <a:latin typeface="国标黑体" panose="02000500000000000000" charset="-122"/>
                <a:ea typeface="国标黑体" panose="02000500000000000000" charset="-122"/>
                <a:cs typeface="国标黑体" panose="02000500000000000000" charset="-122"/>
              </a:rPr>
              <a:t>5</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、《工业管道安全技术规程》（</a:t>
            </a:r>
            <a:r>
              <a:rPr lang="en-US" altLang="zh-CN" sz="1800">
                <a:solidFill>
                  <a:srgbClr val="FF0000"/>
                </a:solidFill>
                <a:latin typeface="国标黑体" panose="02000500000000000000" charset="-122"/>
                <a:ea typeface="国标黑体" panose="02000500000000000000" charset="-122"/>
                <a:cs typeface="国标黑体" panose="02000500000000000000" charset="-122"/>
              </a:rPr>
              <a:t>TSG 31-2025</a:t>
            </a:r>
            <a:r>
              <a:rPr lang="zh-CN" altLang="en-US" sz="1800">
                <a:solidFill>
                  <a:srgbClr val="FF0000"/>
                </a:solidFill>
                <a:latin typeface="国标黑体" panose="02000500000000000000" charset="-122"/>
                <a:ea typeface="国标黑体" panose="02000500000000000000" charset="-122"/>
                <a:cs typeface="国标黑体" panose="02000500000000000000" charset="-122"/>
              </a:rPr>
              <a:t>）</a:t>
            </a:r>
            <a:endParaRPr lang="zh-CN" altLang="en-US" sz="1800">
              <a:solidFill>
                <a:srgbClr val="FF0000"/>
              </a:solidFill>
              <a:latin typeface="国标黑体" panose="02000500000000000000" charset="-122"/>
              <a:ea typeface="国标黑体" panose="02000500000000000000" charset="-122"/>
              <a:cs typeface="国标黑体" panose="02000500000000000000" charset="-122"/>
            </a:endParaRPr>
          </a:p>
          <a:p>
            <a:r>
              <a:rPr lang="zh-CN" altLang="en-US" sz="1800">
                <a:latin typeface="国标黑体" panose="02000500000000000000" charset="-122"/>
                <a:ea typeface="国标黑体" panose="02000500000000000000" charset="-122"/>
                <a:cs typeface="国标黑体" panose="02000500000000000000" charset="-122"/>
              </a:rPr>
              <a:t>本规程适用于《特种设备目录》定义的、同时具备以下条件的工业管道</a:t>
            </a:r>
            <a:r>
              <a:rPr lang="en-US" altLang="zh-CN" sz="1800">
                <a:latin typeface="国标黑体" panose="02000500000000000000" charset="-122"/>
                <a:ea typeface="国标黑体" panose="02000500000000000000" charset="-122"/>
                <a:cs typeface="国标黑体" panose="02000500000000000000" charset="-122"/>
              </a:rPr>
              <a:t>:</a:t>
            </a:r>
            <a:endParaRPr lang="en-US" altLang="zh-CN" sz="1800">
              <a:latin typeface="国标黑体" panose="02000500000000000000" charset="-122"/>
              <a:ea typeface="国标黑体" panose="02000500000000000000" charset="-122"/>
              <a:cs typeface="国标黑体" panose="02000500000000000000" charset="-122"/>
            </a:endParaRPr>
          </a:p>
          <a:p>
            <a:r>
              <a:rPr lang="en-US" altLang="zh-CN" sz="1800">
                <a:latin typeface="国标黑体" panose="02000500000000000000" charset="-122"/>
                <a:ea typeface="国标黑体" panose="02000500000000000000" charset="-122"/>
                <a:cs typeface="国标黑体" panose="02000500000000000000" charset="-122"/>
              </a:rPr>
              <a:t>(1)</a:t>
            </a:r>
            <a:r>
              <a:rPr lang="zh-CN" altLang="en-US" sz="1800">
                <a:latin typeface="国标黑体" panose="02000500000000000000" charset="-122"/>
                <a:ea typeface="国标黑体" panose="02000500000000000000" charset="-122"/>
                <a:cs typeface="国标黑体" panose="02000500000000000000" charset="-122"/>
              </a:rPr>
              <a:t>最高工作压力大于或者等于</a:t>
            </a:r>
            <a:r>
              <a:rPr lang="en-US" altLang="zh-CN" sz="1800">
                <a:latin typeface="国标黑体" panose="02000500000000000000" charset="-122"/>
                <a:ea typeface="国标黑体" panose="02000500000000000000" charset="-122"/>
                <a:cs typeface="国标黑体" panose="02000500000000000000" charset="-122"/>
              </a:rPr>
              <a:t>0.1MPa(</a:t>
            </a:r>
            <a:r>
              <a:rPr lang="zh-CN" altLang="en-US" sz="1800">
                <a:latin typeface="国标黑体" panose="02000500000000000000" charset="-122"/>
                <a:ea typeface="国标黑体" panose="02000500000000000000" charset="-122"/>
                <a:cs typeface="国标黑体" panose="02000500000000000000" charset="-122"/>
              </a:rPr>
              <a:t>表压，下同</a:t>
            </a:r>
            <a:r>
              <a:rPr lang="en-US" altLang="zh-CN" sz="1800">
                <a:latin typeface="国标黑体" panose="02000500000000000000" charset="-122"/>
                <a:ea typeface="国标黑体" panose="02000500000000000000" charset="-122"/>
                <a:cs typeface="国标黑体" panose="02000500000000000000" charset="-122"/>
              </a:rPr>
              <a:t>)</a:t>
            </a:r>
            <a:r>
              <a:rPr lang="zh-CN" altLang="en-US" sz="1800">
                <a:latin typeface="国标黑体" panose="02000500000000000000" charset="-122"/>
                <a:ea typeface="国标黑体" panose="02000500000000000000" charset="-122"/>
                <a:cs typeface="国标黑体" panose="02000500000000000000" charset="-122"/>
              </a:rPr>
              <a:t>，</a:t>
            </a:r>
            <a:r>
              <a:rPr lang="zh-CN" altLang="en-US" sz="1800">
                <a:solidFill>
                  <a:srgbClr val="FFFF00"/>
                </a:solidFill>
                <a:latin typeface="国标黑体" panose="02000500000000000000" charset="-122"/>
                <a:ea typeface="国标黑体" panose="02000500000000000000" charset="-122"/>
                <a:cs typeface="国标黑体" panose="02000500000000000000" charset="-122"/>
              </a:rPr>
              <a:t>并且不大于</a:t>
            </a:r>
            <a:r>
              <a:rPr lang="en-US" altLang="zh-CN" sz="1800">
                <a:solidFill>
                  <a:srgbClr val="FFFF00"/>
                </a:solidFill>
                <a:latin typeface="国标黑体" panose="02000500000000000000" charset="-122"/>
                <a:ea typeface="国标黑体" panose="02000500000000000000" charset="-122"/>
                <a:cs typeface="国标黑体" panose="02000500000000000000" charset="-122"/>
              </a:rPr>
              <a:t>100MPa(</a:t>
            </a:r>
            <a:r>
              <a:rPr lang="zh-CN" altLang="en-US" sz="1800">
                <a:solidFill>
                  <a:srgbClr val="FFFF00"/>
                </a:solidFill>
                <a:latin typeface="国标黑体" panose="02000500000000000000" charset="-122"/>
                <a:ea typeface="国标黑体" panose="02000500000000000000" charset="-122"/>
                <a:cs typeface="国标黑体" panose="02000500000000000000" charset="-122"/>
              </a:rPr>
              <a:t>注</a:t>
            </a:r>
            <a:r>
              <a:rPr lang="en-US" altLang="zh-CN" sz="1800">
                <a:solidFill>
                  <a:srgbClr val="FFFF00"/>
                </a:solidFill>
                <a:latin typeface="国标黑体" panose="02000500000000000000" charset="-122"/>
                <a:ea typeface="国标黑体" panose="02000500000000000000" charset="-122"/>
                <a:cs typeface="国标黑体" panose="02000500000000000000" charset="-122"/>
              </a:rPr>
              <a:t>1-1);</a:t>
            </a:r>
            <a:endParaRPr lang="en-US" altLang="zh-CN" sz="1800">
              <a:solidFill>
                <a:srgbClr val="FFFF00"/>
              </a:solidFill>
              <a:latin typeface="国标黑体" panose="02000500000000000000" charset="-122"/>
              <a:ea typeface="国标黑体" panose="02000500000000000000" charset="-122"/>
              <a:cs typeface="国标黑体" panose="02000500000000000000" charset="-122"/>
            </a:endParaRPr>
          </a:p>
          <a:p>
            <a:r>
              <a:rPr lang="en-US" altLang="zh-CN" sz="1800">
                <a:latin typeface="国标黑体" panose="02000500000000000000" charset="-122"/>
                <a:ea typeface="国标黑体" panose="02000500000000000000" charset="-122"/>
                <a:cs typeface="国标黑体" panose="02000500000000000000" charset="-122"/>
              </a:rPr>
              <a:t>(2)</a:t>
            </a:r>
            <a:r>
              <a:rPr lang="zh-CN" altLang="en-US" sz="1800">
                <a:latin typeface="国标黑体" panose="02000500000000000000" charset="-122"/>
                <a:ea typeface="国标黑体" panose="02000500000000000000" charset="-122"/>
                <a:cs typeface="国标黑体" panose="02000500000000000000" charset="-122"/>
              </a:rPr>
              <a:t>公称直径大于或者等于</a:t>
            </a:r>
            <a:r>
              <a:rPr lang="en-US" altLang="zh-CN" sz="1800">
                <a:latin typeface="国标黑体" panose="02000500000000000000" charset="-122"/>
                <a:ea typeface="国标黑体" panose="02000500000000000000" charset="-122"/>
                <a:cs typeface="国标黑体" panose="02000500000000000000" charset="-122"/>
              </a:rPr>
              <a:t>50mm;</a:t>
            </a:r>
            <a:endParaRPr lang="zh-CN" altLang="en-US" sz="1800">
              <a:latin typeface="国标黑体" panose="02000500000000000000" charset="-122"/>
              <a:ea typeface="国标黑体" panose="02000500000000000000" charset="-122"/>
              <a:cs typeface="国标黑体" panose="02000500000000000000" charset="-122"/>
            </a:endParaRPr>
          </a:p>
          <a:p>
            <a:r>
              <a:rPr lang="en-US" altLang="zh-CN" sz="1800">
                <a:latin typeface="国标黑体" panose="02000500000000000000" charset="-122"/>
                <a:ea typeface="国标黑体" panose="02000500000000000000" charset="-122"/>
                <a:cs typeface="国标黑体" panose="02000500000000000000" charset="-122"/>
              </a:rPr>
              <a:t>(3)</a:t>
            </a:r>
            <a:r>
              <a:rPr lang="zh-CN" altLang="en-US" sz="1800">
                <a:latin typeface="国标黑体" panose="02000500000000000000" charset="-122"/>
                <a:ea typeface="国标黑体" panose="02000500000000000000" charset="-122"/>
                <a:cs typeface="国标黑体" panose="02000500000000000000" charset="-122"/>
              </a:rPr>
              <a:t>输送介质为气体、液化气体、蒸汽，或者可燃</a:t>
            </a:r>
            <a:r>
              <a:rPr lang="en-US" altLang="zh-CN" sz="1800">
                <a:latin typeface="国标黑体" panose="02000500000000000000" charset="-122"/>
                <a:ea typeface="国标黑体" panose="02000500000000000000" charset="-122"/>
                <a:cs typeface="国标黑体" panose="02000500000000000000" charset="-122"/>
              </a:rPr>
              <a:t>(</a:t>
            </a:r>
            <a:r>
              <a:rPr lang="zh-CN" altLang="en-US" sz="1800">
                <a:latin typeface="国标黑体" panose="02000500000000000000" charset="-122"/>
                <a:ea typeface="国标黑体" panose="02000500000000000000" charset="-122"/>
                <a:cs typeface="国标黑体" panose="02000500000000000000" charset="-122"/>
              </a:rPr>
              <a:t>易燃</a:t>
            </a:r>
            <a:r>
              <a:rPr lang="en-US" altLang="zh-CN" sz="1800">
                <a:latin typeface="国标黑体" panose="02000500000000000000" charset="-122"/>
                <a:ea typeface="国标黑体" panose="02000500000000000000" charset="-122"/>
                <a:cs typeface="国标黑体" panose="02000500000000000000" charset="-122"/>
              </a:rPr>
              <a:t>)</a:t>
            </a:r>
            <a:r>
              <a:rPr lang="zh-CN" altLang="en-US" sz="1800">
                <a:latin typeface="国标黑体" panose="02000500000000000000" charset="-122"/>
                <a:ea typeface="国标黑体" panose="02000500000000000000" charset="-122"/>
                <a:cs typeface="国标黑体" panose="02000500000000000000" charset="-122"/>
              </a:rPr>
              <a:t>、易爆、有毒、有腐蚀性、最高工作温度高于或者等于标准沸点的液体。</a:t>
            </a:r>
            <a:endParaRPr lang="zh-CN" altLang="en-US" sz="1800">
              <a:latin typeface="国标黑体" panose="02000500000000000000" charset="-122"/>
              <a:ea typeface="国标黑体" panose="02000500000000000000" charset="-122"/>
              <a:cs typeface="国标黑体" panose="02000500000000000000" charset="-122"/>
            </a:endParaRPr>
          </a:p>
          <a:p>
            <a:r>
              <a:rPr lang="en-US" altLang="zh-CN" sz="1800">
                <a:latin typeface="国标黑体" panose="02000500000000000000" charset="-122"/>
                <a:ea typeface="国标黑体" panose="02000500000000000000" charset="-122"/>
                <a:cs typeface="国标黑体" panose="02000500000000000000" charset="-122"/>
              </a:rPr>
              <a:t>    </a:t>
            </a:r>
            <a:r>
              <a:rPr lang="zh-CN" altLang="en-US"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工业管道</a:t>
            </a:r>
            <a:r>
              <a:rPr lang="en-US" altLang="zh-CN"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a:t>
            </a:r>
            <a:r>
              <a:rPr lang="zh-CN" altLang="en-US"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以下简称管道</a:t>
            </a:r>
            <a:r>
              <a:rPr lang="en-US" altLang="zh-CN"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a:t>
            </a:r>
            <a:r>
              <a:rPr lang="zh-CN" altLang="en-US"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包括工艺装置、辅助装置以及界区</a:t>
            </a:r>
            <a:r>
              <a:rPr lang="en-US" altLang="zh-CN"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a:t>
            </a:r>
            <a:r>
              <a:rPr lang="zh-CN" altLang="en-US"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注</a:t>
            </a:r>
            <a:r>
              <a:rPr lang="en-US" altLang="zh-CN"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1-2)</a:t>
            </a:r>
            <a:r>
              <a:rPr lang="zh-CN" altLang="en-US"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rPr>
              <a:t>内公用工程所属的工艺管道，火力发电厂用于输送蒸汽、汽水两相介质的动力管道，制冷管道。</a:t>
            </a:r>
            <a:endParaRPr lang="zh-CN" altLang="en-US" sz="1800">
              <a:gradFill>
                <a:gsLst>
                  <a:gs pos="0">
                    <a:srgbClr val="FBFB11"/>
                  </a:gs>
                  <a:gs pos="100000">
                    <a:srgbClr val="838309"/>
                  </a:gs>
                </a:gsLst>
                <a:lin scaled="0"/>
              </a:gradFill>
              <a:latin typeface="国标黑体" panose="02000500000000000000" charset="-122"/>
              <a:ea typeface="国标黑体" panose="02000500000000000000" charset="-122"/>
              <a:cs typeface="国标黑体" panose="020005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effectLst/>
              </a:rPr>
              <a:t>长输管道</a:t>
            </a:r>
            <a:endParaRPr lang="zh-CN" altLang="en-US" sz="3200">
              <a:effectLst/>
            </a:endParaRPr>
          </a:p>
        </p:txBody>
      </p:sp>
      <p:pic>
        <p:nvPicPr>
          <p:cNvPr id="4" name="内容占位符 3"/>
          <p:cNvPicPr>
            <a:picLocks noChangeAspect="1"/>
          </p:cNvPicPr>
          <p:nvPr>
            <p:ph idx="1"/>
          </p:nvPr>
        </p:nvPicPr>
        <p:blipFill>
          <a:blip r:embed="rId1"/>
          <a:stretch>
            <a:fillRect/>
          </a:stretch>
        </p:blipFill>
        <p:spPr>
          <a:xfrm>
            <a:off x="685800" y="2120900"/>
            <a:ext cx="7772400" cy="38347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effectLst/>
              </a:rPr>
              <a:t>西气东输</a:t>
            </a:r>
            <a:endParaRPr lang="zh-CN" altLang="en-US" sz="3200">
              <a:effectLst/>
            </a:endParaRPr>
          </a:p>
        </p:txBody>
      </p:sp>
      <p:pic>
        <p:nvPicPr>
          <p:cNvPr id="4" name="内容占位符 3"/>
          <p:cNvPicPr>
            <a:picLocks noChangeAspect="1"/>
          </p:cNvPicPr>
          <p:nvPr>
            <p:ph idx="1"/>
          </p:nvPr>
        </p:nvPicPr>
        <p:blipFill>
          <a:blip r:embed="rId1"/>
          <a:stretch>
            <a:fillRect/>
          </a:stretch>
        </p:blipFill>
        <p:spPr>
          <a:xfrm>
            <a:off x="631190" y="1557020"/>
            <a:ext cx="8064500" cy="47739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609600"/>
            <a:ext cx="7772400" cy="626110"/>
          </a:xfrm>
        </p:spPr>
        <p:txBody>
          <a:bodyPr/>
          <a:p>
            <a:r>
              <a:rPr lang="zh-CN" altLang="en-US" sz="3200">
                <a:effectLst/>
              </a:rPr>
              <a:t>长输管道场站</a:t>
            </a:r>
            <a:endParaRPr lang="zh-CN" altLang="en-US" sz="3200">
              <a:effectLst/>
            </a:endParaRPr>
          </a:p>
        </p:txBody>
      </p:sp>
      <p:pic>
        <p:nvPicPr>
          <p:cNvPr id="4" name="内容占位符 3"/>
          <p:cNvPicPr>
            <a:picLocks noChangeAspect="1"/>
          </p:cNvPicPr>
          <p:nvPr>
            <p:ph idx="1"/>
          </p:nvPr>
        </p:nvPicPr>
        <p:blipFill>
          <a:blip r:embed="rId1"/>
          <a:stretch>
            <a:fillRect/>
          </a:stretch>
        </p:blipFill>
        <p:spPr>
          <a:xfrm>
            <a:off x="838835" y="1205230"/>
            <a:ext cx="7214235" cy="54114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609600"/>
            <a:ext cx="7772400" cy="626110"/>
          </a:xfrm>
        </p:spPr>
        <p:txBody>
          <a:bodyPr/>
          <a:p>
            <a:r>
              <a:rPr lang="zh-CN" altLang="en-US" sz="3200">
                <a:effectLst/>
              </a:rPr>
              <a:t>公用</a:t>
            </a:r>
            <a:r>
              <a:rPr lang="zh-CN" altLang="en-US" sz="3200">
                <a:effectLst/>
              </a:rPr>
              <a:t>管道（热力管道和燃气管道）</a:t>
            </a:r>
            <a:endParaRPr lang="zh-CN" altLang="en-US" sz="3200">
              <a:effectLst/>
            </a:endParaRPr>
          </a:p>
        </p:txBody>
      </p:sp>
      <p:pic>
        <p:nvPicPr>
          <p:cNvPr id="4" name="内容占位符 3"/>
          <p:cNvPicPr>
            <a:picLocks noChangeAspect="1"/>
          </p:cNvPicPr>
          <p:nvPr>
            <p:ph idx="1"/>
          </p:nvPr>
        </p:nvPicPr>
        <p:blipFill>
          <a:blip r:embed="rId1"/>
          <a:stretch>
            <a:fillRect/>
          </a:stretch>
        </p:blipFill>
        <p:spPr>
          <a:xfrm>
            <a:off x="130810" y="1235710"/>
            <a:ext cx="8805545" cy="5511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452" name="Picture 4"/>
          <p:cNvPicPr>
            <a:picLocks noChangeAspect="1"/>
          </p:cNvPicPr>
          <p:nvPr>
            <p:ph idx="1"/>
          </p:nvPr>
        </p:nvPicPr>
        <p:blipFill>
          <a:blip r:embed="rId1"/>
          <a:srcRect/>
          <a:stretch>
            <a:fillRect/>
          </a:stretch>
        </p:blipFill>
        <p:spPr>
          <a:xfrm>
            <a:off x="323850" y="1484630"/>
            <a:ext cx="8414385" cy="5062855"/>
          </a:xfrm>
          <a:prstGeom prst="rect">
            <a:avLst/>
          </a:prstGeom>
        </p:spPr>
      </p:pic>
      <p:sp>
        <p:nvSpPr>
          <p:cNvPr id="2" name="标题 1"/>
          <p:cNvSpPr>
            <a:spLocks noGrp="1"/>
          </p:cNvSpPr>
          <p:nvPr>
            <p:ph type="title"/>
          </p:nvPr>
        </p:nvSpPr>
        <p:spPr>
          <a:xfrm>
            <a:off x="685800" y="609600"/>
            <a:ext cx="7772400" cy="626110"/>
          </a:xfrm>
        </p:spPr>
        <p:txBody>
          <a:bodyPr/>
          <a:p>
            <a:r>
              <a:rPr lang="zh-CN" altLang="en-US" sz="3200">
                <a:effectLst/>
              </a:rPr>
              <a:t>工业管道</a:t>
            </a:r>
            <a:endParaRPr lang="zh-CN" altLang="en-US" sz="320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anim calcmode="lin" valueType="num">
                                      <p:cBhvr additive="base">
                                        <p:cTn id="7" dur="500" fill="hold"/>
                                        <p:tgtEl>
                                          <p:spTgt spid="104452"/>
                                        </p:tgtEl>
                                        <p:attrNameLst>
                                          <p:attrName>ppt_x</p:attrName>
                                        </p:attrNameLst>
                                      </p:cBhvr>
                                      <p:tavLst>
                                        <p:tav tm="0">
                                          <p:val>
                                            <p:strVal val="#ppt_x"/>
                                          </p:val>
                                        </p:tav>
                                        <p:tav tm="100000">
                                          <p:val>
                                            <p:strVal val="#ppt_x"/>
                                          </p:val>
                                        </p:tav>
                                      </p:tavLst>
                                    </p:anim>
                                    <p:anim calcmode="lin" valueType="num">
                                      <p:cBhvr additive="base">
                                        <p:cTn id="8" dur="500" fill="hold"/>
                                        <p:tgtEl>
                                          <p:spTgt spid="1044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TABLE_ENDDRAG_ORIGIN_RECT" val="404*6"/>
  <p:tag name="TABLE_ENDDRAG_RECT" val="475*78*404*6"/>
</p:tagLst>
</file>

<file path=ppt/tags/tag3.xml><?xml version="1.0" encoding="utf-8"?>
<p:tagLst xmlns:p="http://schemas.openxmlformats.org/presentationml/2006/main">
  <p:tag name="TABLE_ENDDRAG_ORIGIN_RECT" val="680*189"/>
  <p:tag name="TABLE_ENDDRAG_RECT" val="30*138*680*189"/>
</p:tagLst>
</file>

<file path=ppt/theme/theme1.xml><?xml version="1.0" encoding="utf-8"?>
<a:theme xmlns:a="http://schemas.openxmlformats.org/drawingml/2006/main" name="Soaring">
  <a:themeElements>
    <a:clrScheme name="">
      <a:dk1>
        <a:srgbClr val="FFFFFF"/>
      </a:dk1>
      <a:lt1>
        <a:srgbClr val="0000FF"/>
      </a:lt1>
      <a:dk2>
        <a:srgbClr val="FFCC66"/>
      </a:dk2>
      <a:lt2>
        <a:srgbClr val="000000"/>
      </a:lt2>
      <a:accent1>
        <a:srgbClr val="00FFFF"/>
      </a:accent1>
      <a:accent2>
        <a:srgbClr val="3366FF"/>
      </a:accent2>
      <a:accent3>
        <a:srgbClr val="AAAAFF"/>
      </a:accent3>
      <a:accent4>
        <a:srgbClr val="DCDCDC"/>
      </a:accent4>
      <a:accent5>
        <a:srgbClr val="AAFFFF"/>
      </a:accent5>
      <a:accent6>
        <a:srgbClr val="2D5BE5"/>
      </a:accent6>
      <a:hlink>
        <a:srgbClr val="FF0033"/>
      </a:hlink>
      <a:folHlink>
        <a:srgbClr val="FFFF00"/>
      </a:folHlink>
    </a:clrScheme>
    <a:fontScheme name="">
      <a:majorFont>
        <a:latin typeface="Arial"/>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0</TotalTime>
  <Words>4273</Words>
  <Application>WPS 演示</Application>
  <PresentationFormat>在屏幕上显示</PresentationFormat>
  <Paragraphs>172</Paragraphs>
  <Slides>31</Slides>
  <Notes>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31</vt:i4>
      </vt:variant>
    </vt:vector>
  </HeadingPairs>
  <TitlesOfParts>
    <vt:vector size="53" baseType="lpstr">
      <vt:lpstr>Arial</vt:lpstr>
      <vt:lpstr>宋体</vt:lpstr>
      <vt:lpstr>Wingdings</vt:lpstr>
      <vt:lpstr>Times New Roman</vt:lpstr>
      <vt:lpstr>DejaVu Sans</vt:lpstr>
      <vt:lpstr>方正书宋_GBK</vt:lpstr>
      <vt:lpstr>OpenSymbol</vt:lpstr>
      <vt:lpstr>新宋体</vt:lpstr>
      <vt:lpstr>楷体_GB2312</vt:lpstr>
      <vt:lpstr>黑体</vt:lpstr>
      <vt:lpstr>方正黑体_GBK</vt:lpstr>
      <vt:lpstr>国标黑体</vt:lpstr>
      <vt:lpstr>方正楷体_GBK</vt:lpstr>
      <vt:lpstr>微软雅黑</vt:lpstr>
      <vt:lpstr>宋体</vt:lpstr>
      <vt:lpstr>Arial Unicode MS</vt:lpstr>
      <vt:lpstr>Calibri</vt:lpstr>
      <vt:lpstr>仿宋</vt:lpstr>
      <vt:lpstr>黑体</vt:lpstr>
      <vt:lpstr>CESI楷体-GB18030</vt:lpstr>
      <vt:lpstr>方正仿宋_GBK</vt:lpstr>
      <vt:lpstr>Soaring</vt:lpstr>
      <vt:lpstr>压力管道相关基础知识</vt:lpstr>
      <vt:lpstr>PowerPoint 演示文稿</vt:lpstr>
      <vt:lpstr>PowerPoint 演示文稿</vt:lpstr>
      <vt:lpstr>PowerPoint 演示文稿</vt:lpstr>
      <vt:lpstr>长输管道</vt:lpstr>
      <vt:lpstr>西气东输</vt:lpstr>
      <vt:lpstr>长输管道场站</vt:lpstr>
      <vt:lpstr>公用管道（蒸汽管道和天然气管道）</vt:lpstr>
      <vt:lpstr>工业管道（工艺管道和公用工程管道）</vt:lpstr>
      <vt:lpstr>管  廊</vt:lpstr>
      <vt:lpstr>            二、压力管道分类 1、《特种设备目录》压力管道分类</vt:lpstr>
      <vt:lpstr>PowerPoint 演示文稿</vt:lpstr>
      <vt:lpstr>2、按特性和参数进行分类</vt:lpstr>
      <vt:lpstr>3、《国家总局关于特种设备行政许可有关事项的通知》（41号文公告）</vt:lpstr>
      <vt:lpstr>PowerPoint 演示文稿</vt:lpstr>
      <vt:lpstr>三、压力管道相关法律法规及技术规范、标准</vt:lpstr>
      <vt:lpstr>PowerPoint 演示文稿</vt:lpstr>
      <vt:lpstr>PowerPoint 演示文稿</vt:lpstr>
      <vt:lpstr>                                  四、安全附件 《特种设备目录》</vt:lpstr>
      <vt:lpstr>《承压类特种设备安全附件安全技术规程》（TSG 92-2026）</vt:lpstr>
      <vt:lpstr>安全阀 1、按结构和加载形式分类 （1）杠杆式安全阀：结构简单，调整容易，受环境温度的影响小，能用于较高的工作温度，缺点是笨重，受振动后易泄漏，不能用于高压及移动式容器。 （2）弹簧式安全阀：结构紧凑，调整灵活，灵敏度高，安装位置不受严格限制，是压力容器最常用的一种安全阀。 （3）脉冲式安全阀：结构比较复杂，通常只用于压力较高和安全泄放量很大的容器。 （4）特殊结构形式的安全阀：包括带隔膜或波纹管的安全阀、平衡式安全阀等。  2、按照气体排放方式分类 （1）全封闭式：泄放气体全部经排放管排放，不向外泄漏，主要用于有毒、易燃介质的容器。 （2）半封闭式：排放气体部分经排放管，部分外泄，多用于介质对环境不会污染的容器上。 （3）敞开式：直接排入周围空间，多用于压缩空气、蒸汽等介质的容器。  3、按阀瓣开启最大高度与阀孔直径之比分类 （1）微启式：这种安全阀开启度较小，一般都小于d1/20的要求，一般可在阀座上装设一个简单的调节圈。微启式安全阀的密封面结构简单，调试维修容易，适用于排量不大，压力不高的场合。  （2）全启式：h≥d1/4，对同样的排气量，全启式比微启式的体积小得多，但调试较复杂，回座压力低，是使用较广泛的一种。</vt:lpstr>
      <vt:lpstr>PowerPoint 演示文稿</vt:lpstr>
      <vt:lpstr>PowerPoint 演示文稿</vt:lpstr>
      <vt:lpstr>PowerPoint 演示文稿</vt:lpstr>
      <vt:lpstr>4 标志 B3.4.1 标志内容在安全阀铭牌上或者安全阀外表面至少有以下内容的明显标志，其中产品编号应当为阀体上的永久性标志： (1）安全阀制造许可证编号及标志； (2）制造单位名称； (3）安全阀型号； (4）制造日期及其产品编号； (5）公称压力（压力级）; (6）公称通径； (7）流道直径或者流道面积； (8）整定压力； (9）阀体材料； (10）额定排量系数或者对某一流体保证的额定排量。 B3.4.2 铭牌材料及其固定铭牌应当用耐腐蚀材料制造，而且必须牢固固定在阀体或者阀盖外表面。 B3.4.3 出厂资料每台安全阀交付用户时，制造单位必须随产品附带以下资料： (1）质量证明文件； (2）安全阀简图以及材料明细表； (3）安装及其使用维护、校验说明书； (4）制造单位与用户合同规定的有关文件。</vt:lpstr>
      <vt:lpstr>爆破片</vt:lpstr>
      <vt:lpstr>PowerPoint 演示文稿</vt:lpstr>
      <vt:lpstr>PowerPoint 演示文稿</vt:lpstr>
      <vt:lpstr>紧急切断阀</vt:lpstr>
      <vt:lpstr>压力切断型紧急切断阀</vt:lpstr>
      <vt:lpstr>电磁式切断型紧急切断阀</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sc-2264</cp:lastModifiedBy>
  <cp:revision>202</cp:revision>
  <dcterms:created xsi:type="dcterms:W3CDTF">2026-04-20T14:17:51Z</dcterms:created>
  <dcterms:modified xsi:type="dcterms:W3CDTF">2026-04-20T14:17:51Z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2052-12.8.2.21176</vt:lpwstr>
  </property>
  <property fmtid="{D5CDD505-2E9C-101B-9397-08002B2CF9AE}" pid="3" name="ICV">
    <vt:lpwstr>A159D2CAE2DF4677968307694FE46B1C</vt:lpwstr>
  </property>
</Properties>
</file>