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4.svg" ContentType="image/svg+xml"/>
  <Override PartName="/ppt/media/image45.svg" ContentType="image/svg+xml"/>
  <Override PartName="/ppt/media/image46.svg" ContentType="image/svg+xml"/>
  <Override PartName="/ppt/media/image47.svg" ContentType="image/svg+xml"/>
  <Override PartName="/ppt/media/image48.svg" ContentType="image/svg+xml"/>
  <Override PartName="/ppt/media/image49.svg" ContentType="image/svg+xml"/>
  <Override PartName="/ppt/media/image5.svg" ContentType="image/svg+xml"/>
  <Override PartName="/ppt/media/image50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6"/>
  </p:notesMasterIdLst>
  <p:sldIdLst>
    <p:sldId id="278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false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首先，我们来了解一下本次培训的背景。国家市场监督管理总局发布了新版的《特种设备使用管理规则》，也就是TSG 08-2026，它将在今年的5月1日正式生效。这次新规的核心导向非常明确，就是要全面落实企业的安全主体责任，建立更完善的风险防控体系。这意味着监管模式正在发生深刻变化，从过去的被动接受检查，转变为要求我们主动预防风险，从单纯的事后追责，深化到对整个管理过程的严格管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技术档案管理是安全管理体系中的一项基础工作，就像是设备的“病历”。新规对档案内容进行了扩充，增加了风险管控清单和自行检测报告等内容，总共达到10项。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我们必须确保每台设备都有一份完整、准确的档案，并且要保存到设备报废后5年。现在也鼓励建立电子档案，这为我们的管理提供了便利。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进入第三部分，风险管控与隐患排查。这里的核心就是“日管控、周排查、月调度”制度。这个制度将风险防控工作分解到了不同层级和不同频率。安全员负责每日的现场检查，安全总监负责每周的分析研判，主要负责人则负责每月的总结调度。三者层层递进，形成了一个常态化、多层次的风险防控机制，确保风险能够被及时发现和处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对于大型游乐设施，日常检查是“日管控”的核心内容。这份检查要点清单涵盖了运行前、运行中和运行后三个阶段。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运行前，我们要检查设备外观、安全装置、制动系统等关键部位，并进行试运行，确保“不带病运行”。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运行中，要密切监控设备的声音、振动状态，同时监督乘客是否遵守安全规定，及时处置异常。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运行结束后，要做好设备停放、断电清洁工作，并如实填写运行日志。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每一项都至关重要，必须严格执行，才能最大程度保障游乐设施的运行安全。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同样，客运索道的日常检查也有明确的要点。重点在于线路与支架的检查，特别是钢丝绳的状况。站房内的驱动、制动系统，以及各类安全装置如抱索器、救援装置等，都是检查的重中之重。运行中要实时监控速度、张力等关键参数。这些细致的检查是保障索道安全运行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部分，我们来谈谈应急管理。新规要求我们不仅要有应急预案，而且要针对每一台设备制定专门的预案。预案里要明确组织机构、响应程序、救援措施等核心要素。更重要的是，每年至少要组织一次应急演练，并且要覆盖各种可能的场景。演练不是走过场，而是为了让每个人都熟悉流程，在真正发生紧急情况时能够高效应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应急处置中，困人救援是我们最可能遇到的场景。处理流程必须清晰：立即停车、安抚乘客、启动预案、实施专业救援、进行医疗救护，并及时报告。每一步都不能出错。对于设备突发故障，首要任务是紧急停车和现场警戒，然后由专业人员进行排查和处理，确认安全后才能恢复运行。这些流程必须通过反复演练，成为我们的本能反应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不幸发生事故，及时、正确的报告和处理至关重要。新规强调，事故发生后必须立即报告，报告内容要准确。同时，要妥善保护好现场，这是调查事故原因的关键。任何故意破坏现场的行为都是违法的。最后，要积极配合调查组的工作，如实提供情况，这是我们的法律义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一部分，我们来谈谈大家最关心的法律责任。违反新规的后果是严重的。这里列举了一些主要的处罚情形，比如未按规定设置机构人员、使用不合格设备、未制定应急预案等等。一旦被认定违法，不仅单位会面临高额罚款和信用惩戒，相关责任人也会被追责。所以，合规不仅仅是管理要求，更是法律要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面对新规，我们应该如何行动？这里给出五点建议。首先，立即行动，对照新规进行全面梳理。其次，加强内部培训，确保每个人都理解新规。第三，完善我们的技术档案。第四，强化应急演练，提升实战能力。最后，要将安全管理作为一项长期工作，持续改进。安全没有终点，只有不断地完善和提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zh-CN" altLang="en-US" sz="1400" b="0" i="0" u="none" strike="noStrike">
                <a:solidFill>
                  <a:srgbClr val="000000"/>
                </a:solidFill>
              </a:rPr>
              <a:t>这是</a:t>
            </a:r>
            <a:r>
              <a:rPr lang="en-US" sz="1400" b="0" i="0" u="none" strike="noStrike">
                <a:solidFill>
                  <a:srgbClr val="000000"/>
                </a:solidFill>
              </a:rPr>
              <a:t>本次培训涉及的核心法规和参考资料大家可以作为后续工作的参考。其中，TSG 08-2026和74号令是本次新规的核心，而针对大型游乐设施和客运索道的专项规定，为我们提供了更具体的操作指导。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基于这样的背景，我们本次培训的目的非常明确，就是帮助大家“吃透新规，保障安全”。具体来说，我们希望通过这次培训，让大家深刻理解新规的核心变化，特别是三级责任体系和风险管控机制；明确从管理层到一线员工每个人的安全职责；掌握“日管控、周排查、月调度”这些具体的风险管控方法；提升应急处置能力；最后，也是非常重要的一点，了解新规下的法律责任，帮助企业规避合规风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我的讲解到此结束，感谢大家的聆听。安全是企业发展的生命线，希望通过今天的培训，能够帮助大家更好地理解和落实新规要求，共同筑牢安全防线。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将围绕五个核心部分展开。首先，我们会详细解读新规的核心变化。其次，指导大家如何构建符合新规要求的安全管理体系。第三部分，我们将重点讲解风险管控与隐患排查的具体方法。第四部分，聚焦应急管理与事故处置。最后，我们会分析合规责任与法律风险，并给出具体的合规建议。希望通过这个结构，能让大家系统地掌握新规的全部要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首先来看新规的第一个核心变化：总体框架的重构。简单来说，新规的管理范围大大扩展了，不再仅仅关注设备的使用环节，而是覆盖了从选型、采购，一直到报废的全生命周期。这意味着我们的安全管理必须从事后补救，转向事前预防和源头把控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从屏幕上的三个维度可以清晰地看到这种根本性的转变：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第一是监管逻辑的重构，从单一环节走向了全链条管理，核心是“管理前置化”。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第二是章节结构的升级，通过新增专章，实现了“体系化管理”。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第三是核心依据的更新，对接了74号令，实现了“责任法定化”。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这三个变化共同构成了新规严密的安全管理网。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核心变化，也是新规的重中之重，就是责任体系的重塑。新规强制要求建立“主要负责人-安全总监-安全员”的三级责任体系。这意味着安全管理不再是模糊的概念，而是具体到人的岗位职责。主要负责人作为第一责任人，需要每月进行调度；安全总监作为直接监督人，需要每周组织排查；安全员作为具体执行人，需要每日进行管控。这个体系将安全责任层层压实，确保了管理的有效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核心变化是风险管控的系统化。新规明确要求建立“双重预防”机制，也就是安全风险分级管控和隐患排查治理。这要求我们从被动地处理事故，转变为主动地去辨识和评估风险，并提前制定防控措施。同时，通过“日管控、周排查、月调度”这个工作机制，确保所有发现的隐患都能被记录、被整改、被验证，形成一个完整的管理闭环，从而有效预防事故的发生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第四个变化体现在使用登记和检验流程的优化上。新规在加强监管的同时，也为企业提供了便利。比如，鼓励线上申报，扩展了异地检验的范围，简化了共有产权设备的变更流程。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更重要的是，在检验结论上新增了“降压使用”和“允许监控使用”两种情况，这使得监管更加科学和灵活，避免了过去“一刀切”的做法，让有轻微缺陷但可控的设备能够合法合规地继续使用。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进入第二部分，如何构建符合新规的安全管理体系。首先是组织与人员。新规明确规定，使用客运索道或10台以上大型游乐设施的单位，必须设置安全管理机构。对于我们在座的大多数单位来说，这意味着必须立即行动。同时，人员配备也有严格要求，从主要负责人到安全总监、安全员，再到一线作业人员，都必须持证上岗，并且安全员要逐台设备明确责任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有了人，还需要有制度。新规要求我们建立一套完整的安全管理制度。这包括我们熟悉的技术档案、操作规程、检查保养制度等，同时，特别新增了关于风险管控、隐患排查以及“日管控、周排查、月调度”的相关制度。这十项制度构成了我们安全管理工作的基础，必须逐一建立和完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true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true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true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true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true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true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60D44-FBC5-47EB-A08C-2DE256EACF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7F63A-7901-4D9F-AD7E-2DB3702C58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0969A-0C36-40D5-A742-A45CF605DD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2EF37-2CF4-4960-87D2-5B932CC0B7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AD0D-B388-4347-91DD-8165FEB5A4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F2FD-143F-48F0-B097-4519F0AA90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true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true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7A54C-86A0-49BA-AFB3-945990C3922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E4F83-A485-4394-AD63-6C62C12FCD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0B5E2-7A3F-46B3-AA33-5DBAE7BE33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true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true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true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true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true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true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true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true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true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true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true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true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true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true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true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false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true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true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true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false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true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true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true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false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true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true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true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ABFA86CA-829C-46A2-8627-7FA804746D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21.svg"/><Relationship Id="rId6" Type="http://schemas.openxmlformats.org/officeDocument/2006/relationships/image" Target="../media/image27.png"/><Relationship Id="rId5" Type="http://schemas.openxmlformats.org/officeDocument/2006/relationships/image" Target="../media/image20.svg"/><Relationship Id="rId4" Type="http://schemas.openxmlformats.org/officeDocument/2006/relationships/image" Target="../media/image26.png"/><Relationship Id="rId3" Type="http://schemas.openxmlformats.org/officeDocument/2006/relationships/image" Target="../media/image19.svg"/><Relationship Id="rId2" Type="http://schemas.openxmlformats.org/officeDocument/2006/relationships/image" Target="../media/image25.pn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23.svg"/><Relationship Id="rId6" Type="http://schemas.openxmlformats.org/officeDocument/2006/relationships/image" Target="../media/image29.png"/><Relationship Id="rId5" Type="http://schemas.openxmlformats.org/officeDocument/2006/relationships/image" Target="../media/image12.svg"/><Relationship Id="rId4" Type="http://schemas.openxmlformats.org/officeDocument/2006/relationships/image" Target="../media/image17.png"/><Relationship Id="rId3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26.svg"/><Relationship Id="rId6" Type="http://schemas.openxmlformats.org/officeDocument/2006/relationships/image" Target="../media/image33.png"/><Relationship Id="rId5" Type="http://schemas.openxmlformats.org/officeDocument/2006/relationships/image" Target="../media/image25.svg"/><Relationship Id="rId4" Type="http://schemas.openxmlformats.org/officeDocument/2006/relationships/image" Target="../media/image32.png"/><Relationship Id="rId3" Type="http://schemas.openxmlformats.org/officeDocument/2006/relationships/image" Target="../media/image24.sv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28.svg"/><Relationship Id="rId6" Type="http://schemas.openxmlformats.org/officeDocument/2006/relationships/image" Target="../media/image36.png"/><Relationship Id="rId5" Type="http://schemas.openxmlformats.org/officeDocument/2006/relationships/image" Target="../media/image27.svg"/><Relationship Id="rId4" Type="http://schemas.openxmlformats.org/officeDocument/2006/relationships/image" Target="../media/image35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3.svg"/><Relationship Id="rId4" Type="http://schemas.openxmlformats.org/officeDocument/2006/relationships/image" Target="../media/image19.png"/><Relationship Id="rId3" Type="http://schemas.openxmlformats.org/officeDocument/2006/relationships/image" Target="../media/image29.svg"/><Relationship Id="rId2" Type="http://schemas.openxmlformats.org/officeDocument/2006/relationships/image" Target="../media/image37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svg"/><Relationship Id="rId8" Type="http://schemas.openxmlformats.org/officeDocument/2006/relationships/image" Target="../media/image41.png"/><Relationship Id="rId7" Type="http://schemas.openxmlformats.org/officeDocument/2006/relationships/image" Target="../media/image31.svg"/><Relationship Id="rId6" Type="http://schemas.openxmlformats.org/officeDocument/2006/relationships/image" Target="../media/image40.png"/><Relationship Id="rId5" Type="http://schemas.openxmlformats.org/officeDocument/2006/relationships/image" Target="../media/image30.svg"/><Relationship Id="rId4" Type="http://schemas.openxmlformats.org/officeDocument/2006/relationships/image" Target="../media/image39.png"/><Relationship Id="rId3" Type="http://schemas.openxmlformats.org/officeDocument/2006/relationships/image" Target="../media/image10.svg"/><Relationship Id="rId27" Type="http://schemas.openxmlformats.org/officeDocument/2006/relationships/notesSlide" Target="../notesSlides/notesSlide15.xml"/><Relationship Id="rId26" Type="http://schemas.openxmlformats.org/officeDocument/2006/relationships/slideLayout" Target="../slideLayouts/slideLayout23.xml"/><Relationship Id="rId25" Type="http://schemas.openxmlformats.org/officeDocument/2006/relationships/image" Target="../media/image36.svg"/><Relationship Id="rId24" Type="http://schemas.openxmlformats.org/officeDocument/2006/relationships/image" Target="../media/image46.png"/><Relationship Id="rId23" Type="http://schemas.openxmlformats.org/officeDocument/2006/relationships/image" Target="../media/image12.svg"/><Relationship Id="rId22" Type="http://schemas.openxmlformats.org/officeDocument/2006/relationships/image" Target="../media/image17.png"/><Relationship Id="rId21" Type="http://schemas.openxmlformats.org/officeDocument/2006/relationships/image" Target="../media/image13.svg"/><Relationship Id="rId20" Type="http://schemas.openxmlformats.org/officeDocument/2006/relationships/image" Target="../media/image19.png"/><Relationship Id="rId2" Type="http://schemas.openxmlformats.org/officeDocument/2006/relationships/image" Target="../media/image38.png"/><Relationship Id="rId19" Type="http://schemas.openxmlformats.org/officeDocument/2006/relationships/image" Target="../media/image35.svg"/><Relationship Id="rId18" Type="http://schemas.openxmlformats.org/officeDocument/2006/relationships/image" Target="../media/image45.png"/><Relationship Id="rId17" Type="http://schemas.openxmlformats.org/officeDocument/2006/relationships/image" Target="../media/image34.svg"/><Relationship Id="rId16" Type="http://schemas.openxmlformats.org/officeDocument/2006/relationships/image" Target="../media/image44.png"/><Relationship Id="rId15" Type="http://schemas.openxmlformats.org/officeDocument/2006/relationships/image" Target="../media/image29.svg"/><Relationship Id="rId14" Type="http://schemas.openxmlformats.org/officeDocument/2006/relationships/image" Target="../media/image37.png"/><Relationship Id="rId13" Type="http://schemas.openxmlformats.org/officeDocument/2006/relationships/image" Target="../media/image33.svg"/><Relationship Id="rId12" Type="http://schemas.openxmlformats.org/officeDocument/2006/relationships/image" Target="../media/image43.png"/><Relationship Id="rId11" Type="http://schemas.openxmlformats.org/officeDocument/2006/relationships/image" Target="../media/image6.svg"/><Relationship Id="rId10" Type="http://schemas.openxmlformats.org/officeDocument/2006/relationships/image" Target="../media/image42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50.png"/><Relationship Id="rId7" Type="http://schemas.openxmlformats.org/officeDocument/2006/relationships/image" Target="../media/image39.svg"/><Relationship Id="rId6" Type="http://schemas.openxmlformats.org/officeDocument/2006/relationships/image" Target="../media/image49.png"/><Relationship Id="rId5" Type="http://schemas.openxmlformats.org/officeDocument/2006/relationships/image" Target="../media/image38.svg"/><Relationship Id="rId4" Type="http://schemas.openxmlformats.org/officeDocument/2006/relationships/image" Target="../media/image48.png"/><Relationship Id="rId3" Type="http://schemas.openxmlformats.org/officeDocument/2006/relationships/image" Target="../media/image37.svg"/><Relationship Id="rId2" Type="http://schemas.openxmlformats.org/officeDocument/2006/relationships/image" Target="../media/image47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42.svg"/><Relationship Id="rId4" Type="http://schemas.openxmlformats.org/officeDocument/2006/relationships/image" Target="../media/image53.png"/><Relationship Id="rId3" Type="http://schemas.openxmlformats.org/officeDocument/2006/relationships/image" Target="../media/image41.sv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57.png"/><Relationship Id="rId7" Type="http://schemas.openxmlformats.org/officeDocument/2006/relationships/image" Target="../media/image45.svg"/><Relationship Id="rId6" Type="http://schemas.openxmlformats.org/officeDocument/2006/relationships/image" Target="../media/image56.png"/><Relationship Id="rId5" Type="http://schemas.openxmlformats.org/officeDocument/2006/relationships/image" Target="../media/image44.svg"/><Relationship Id="rId4" Type="http://schemas.openxmlformats.org/officeDocument/2006/relationships/image" Target="../media/image55.png"/><Relationship Id="rId3" Type="http://schemas.openxmlformats.org/officeDocument/2006/relationships/image" Target="../media/image43.svg"/><Relationship Id="rId2" Type="http://schemas.openxmlformats.org/officeDocument/2006/relationships/image" Target="../media/image54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23.xml"/><Relationship Id="rId11" Type="http://schemas.openxmlformats.org/officeDocument/2006/relationships/image" Target="../media/image47.svg"/><Relationship Id="rId10" Type="http://schemas.openxmlformats.org/officeDocument/2006/relationships/image" Target="../media/image58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svg"/><Relationship Id="rId7" Type="http://schemas.openxmlformats.org/officeDocument/2006/relationships/image" Target="../media/image4.png"/><Relationship Id="rId6" Type="http://schemas.openxmlformats.org/officeDocument/2006/relationships/hyperlink" Target="&#26032;&#26087;&#35268;&#21017;&#23545;&#27604;&#35299;&#35835;.pdf" TargetMode="External"/><Relationship Id="rId5" Type="http://schemas.openxmlformats.org/officeDocument/2006/relationships/hyperlink" Target="TSG%2008&#8212;2026%20&#29305;&#31181;&#35774;&#22791;&#20351;&#29992;&#31649;&#29702;&#35268;&#21017;%20.pdf" TargetMode="External"/><Relationship Id="rId4" Type="http://schemas.openxmlformats.org/officeDocument/2006/relationships/hyperlink" Target="&#33258;5&#26376;1&#26085;&#36215;&#26045;&#34892;&#65281;&#24066;&#22330;&#30417;&#31649;&#24635;&#23616;&#21457;&#24067;&#26032;&#29256;&#12298;&#29305;&#31181;&#35774;&#22791;&#20351;&#29992;&#31649;&#29702;&#35268;&#21017;&#12299;.docx" TargetMode="External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3.xml"/><Relationship Id="rId10" Type="http://schemas.openxmlformats.org/officeDocument/2006/relationships/image" Target="../media/image3.sv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image" Target="../media/image49.svg"/><Relationship Id="rId7" Type="http://schemas.openxmlformats.org/officeDocument/2006/relationships/image" Target="../media/image60.png"/><Relationship Id="rId6" Type="http://schemas.openxmlformats.org/officeDocument/2006/relationships/image" Target="../media/image5.svg"/><Relationship Id="rId5" Type="http://schemas.openxmlformats.org/officeDocument/2006/relationships/image" Target="../media/image14.png"/><Relationship Id="rId4" Type="http://schemas.openxmlformats.org/officeDocument/2006/relationships/hyperlink" Target="&#22823;&#22411;&#28216;&#20048;&#35774;&#26045;&#21644;&#23458;&#36816;&#32034;&#36947;&#31561;&#20351;&#29992;&#31649;&#29702;&#31526;&#21512;&#24615;&#23545;&#29031;&#26816;&#26597;&#34920;.docx" TargetMode="External"/><Relationship Id="rId3" Type="http://schemas.openxmlformats.org/officeDocument/2006/relationships/image" Target="../media/image48.svg"/><Relationship Id="rId2" Type="http://schemas.openxmlformats.org/officeDocument/2006/relationships/image" Target="../media/image59.png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23.xml"/><Relationship Id="rId10" Type="http://schemas.openxmlformats.org/officeDocument/2006/relationships/image" Target="../media/image50.sv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63.png"/><Relationship Id="rId1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10.png"/><Relationship Id="rId7" Type="http://schemas.openxmlformats.org/officeDocument/2006/relationships/image" Target="../media/image2.svg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8.png"/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3.xml"/><Relationship Id="rId11" Type="http://schemas.openxmlformats.org/officeDocument/2006/relationships/image" Target="../media/image7.svg"/><Relationship Id="rId10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2.svg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13.png"/><Relationship Id="rId3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11.svg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15.png"/><Relationship Id="rId3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2.svg"/><Relationship Id="rId4" Type="http://schemas.openxmlformats.org/officeDocument/2006/relationships/image" Target="../media/image17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3.svg"/><Relationship Id="rId4" Type="http://schemas.openxmlformats.org/officeDocument/2006/relationships/image" Target="../media/image19.png"/><Relationship Id="rId3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14.png"/><Relationship Id="rId7" Type="http://schemas.openxmlformats.org/officeDocument/2006/relationships/image" Target="../media/image16.svg"/><Relationship Id="rId6" Type="http://schemas.openxmlformats.org/officeDocument/2006/relationships/image" Target="../media/image22.png"/><Relationship Id="rId5" Type="http://schemas.openxmlformats.org/officeDocument/2006/relationships/image" Target="../media/image15.svg"/><Relationship Id="rId4" Type="http://schemas.openxmlformats.org/officeDocument/2006/relationships/image" Target="../media/image21.png"/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18.svg"/><Relationship Id="rId14" Type="http://schemas.openxmlformats.org/officeDocument/2006/relationships/image" Target="../media/image24.png"/><Relationship Id="rId13" Type="http://schemas.openxmlformats.org/officeDocument/2006/relationships/image" Target="../media/image2.svg"/><Relationship Id="rId12" Type="http://schemas.openxmlformats.org/officeDocument/2006/relationships/image" Target="../media/image9.png"/><Relationship Id="rId11" Type="http://schemas.openxmlformats.org/officeDocument/2006/relationships/image" Target="../media/image17.svg"/><Relationship Id="rId10" Type="http://schemas.openxmlformats.org/officeDocument/2006/relationships/image" Target="../media/image23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true"/>
          </p:cNvPicPr>
          <p:nvPr/>
        </p:nvPicPr>
        <p:blipFill>
          <a:blip r:embed="rId1"/>
          <a:srcRect l="22096" t="16521" r="5686" b="11575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02. 安全管理体系构建：安全管理制度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145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7907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778000" y="1651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安全管理机构和相关人员职责守则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26035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27940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2870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778000" y="27305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经常性维护保养、定期自行检查和有关记录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2000" y="36830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16000" y="38735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39497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778000" y="3810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使用登记、定期检验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62000" y="47625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49530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1016000" y="5029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778000" y="48895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安全管理人员与作业</a:t>
            </a:r>
            <a:r>
              <a:rPr lang="en-US" altLang="zh-CN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(</a:t>
            </a: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运营服务</a:t>
            </a:r>
            <a:r>
              <a:rPr lang="en-US" altLang="zh-CN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人员管理和培训考核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762000" y="5842000"/>
            <a:ext cx="5207000" cy="762000"/>
          </a:xfrm>
          <a:prstGeom prst="roundRect">
            <a:avLst>
              <a:gd name="adj" fmla="val 1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016000" y="59690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016000" y="6045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1778000" y="59690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采购、安装、改造、修理、报废等管理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223000" y="15240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477000" y="17145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477000" y="17907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06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7239000" y="1651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应急救援演练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6223000" y="26035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477000" y="27940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77000" y="2870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07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239000" y="27305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意外事件、事故报告和处理</a:t>
            </a:r>
            <a:r>
              <a:rPr lang="en-US" altLang="zh-CN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	</a:t>
            </a:r>
            <a:endParaRPr lang="en-US" altLang="zh-CN" sz="12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6223000" y="36830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3" name="AutoShape 33"/>
          <p:cNvSpPr/>
          <p:nvPr/>
        </p:nvSpPr>
        <p:spPr>
          <a:xfrm>
            <a:off x="6477000" y="38735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6477000" y="39497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08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7239000" y="38100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技术档案管理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6223000" y="47625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7" name="AutoShape 37"/>
          <p:cNvSpPr/>
          <p:nvPr/>
        </p:nvSpPr>
        <p:spPr>
          <a:xfrm>
            <a:off x="6477000" y="4953000"/>
            <a:ext cx="508000" cy="508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8" name="AutoShape 38"/>
          <p:cNvSpPr/>
          <p:nvPr/>
        </p:nvSpPr>
        <p:spPr>
          <a:xfrm>
            <a:off x="6477000" y="5029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09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7239000" y="4889500"/>
            <a:ext cx="393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安全操作规程</a:t>
            </a:r>
            <a:endParaRPr lang="zh-CN" altLang="en-US" sz="13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6223000" y="5842000"/>
            <a:ext cx="5207000" cy="889000"/>
          </a:xfrm>
          <a:prstGeom prst="roundRect">
            <a:avLst>
              <a:gd name="adj" fmla="val 11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1" name="AutoShape 41"/>
          <p:cNvSpPr/>
          <p:nvPr/>
        </p:nvSpPr>
        <p:spPr>
          <a:xfrm>
            <a:off x="6477000" y="5969000"/>
            <a:ext cx="508000" cy="508000"/>
          </a:xfrm>
          <a:prstGeom prst="ellipse">
            <a:avLst/>
          </a:prstGeom>
          <a:solidFill>
            <a:srgbClr val="F59E0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2" name="AutoShape 42"/>
          <p:cNvSpPr/>
          <p:nvPr/>
        </p:nvSpPr>
        <p:spPr>
          <a:xfrm>
            <a:off x="6477000" y="6045200"/>
            <a:ext cx="50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10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7239000" y="5867400"/>
            <a:ext cx="3175000" cy="838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92000"/>
              </a:lnSpc>
              <a:defRPr/>
            </a:pPr>
            <a:r>
              <a:rPr lang="en-US" sz="11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安全风险管控、隐患排查</a:t>
            </a:r>
            <a:r>
              <a:rPr lang="zh-CN" altLang="en-US" sz="11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、隐患治理</a:t>
            </a:r>
            <a:r>
              <a:rPr lang="en-US" sz="11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及</a:t>
            </a:r>
            <a:r>
              <a:rPr lang="zh-CN" altLang="en-US" sz="11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落实</a:t>
            </a:r>
            <a:r>
              <a:rPr lang="en-US" sz="11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日管控周排查月调度制度</a:t>
            </a:r>
            <a:endParaRPr lang="en-US" sz="1100"/>
          </a:p>
        </p:txBody>
      </p:sp>
      <p:sp>
        <p:nvSpPr>
          <p:cNvPr id="44" name="AutoShape 44"/>
          <p:cNvSpPr/>
          <p:nvPr/>
        </p:nvSpPr>
        <p:spPr>
          <a:xfrm>
            <a:off x="10477500" y="6032500"/>
            <a:ext cx="762000" cy="304800"/>
          </a:xfrm>
          <a:prstGeom prst="roundRect">
            <a:avLst>
              <a:gd name="adj" fmla="val 50000"/>
            </a:avLst>
          </a:prstGeom>
          <a:solidFill>
            <a:srgbClr val="FEF3C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5" name="AutoShape 45"/>
          <p:cNvSpPr/>
          <p:nvPr/>
        </p:nvSpPr>
        <p:spPr>
          <a:xfrm>
            <a:off x="10477500" y="6057900"/>
            <a:ext cx="76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1" i="0" u="none" strike="noStrike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新规新增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02. 安全管理体系构建：技术档案管理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334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档案内容清单（新规扩充至10项）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413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143000" y="2489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01. 出厂文件及合格证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175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143000" y="3251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02. 监督检验合格报告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937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143000" y="4013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03. 使用登记相关文件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699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143000" y="4775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04. 改造/重大修理资料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5461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143000" y="5537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05. 年度自行检查记录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3429000" y="2413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3556000" y="2489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06. 定期检验报告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3429000" y="31750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3556000" y="32512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07. 应急救援演练记录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3429000" y="3937000"/>
            <a:ext cx="2286000" cy="762000"/>
          </a:xfrm>
          <a:prstGeom prst="roundRect">
            <a:avLst>
              <a:gd name="adj" fmla="val 1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3556000" y="4064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08. 运行/维保/故障与事故处理记录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3429000" y="4826000"/>
            <a:ext cx="2286000" cy="711200"/>
          </a:xfrm>
          <a:prstGeom prst="roundRect">
            <a:avLst>
              <a:gd name="adj" fmla="val 14285"/>
            </a:avLst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3556000" y="4953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09.</a:t>
            </a:r>
            <a:r>
              <a:rPr lang="zh-CN" altLang="en-US" sz="11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安全保护装置校验、检修、更换记录和有关报告</a:t>
            </a:r>
            <a:endParaRPr lang="zh-CN" altLang="en-US" sz="1100" b="1" i="0" u="none" strike="noStrike">
              <a:solidFill>
                <a:srgbClr val="15803D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3429000" y="5651500"/>
            <a:ext cx="2286000" cy="609600"/>
          </a:xfrm>
          <a:prstGeom prst="roundRect">
            <a:avLst>
              <a:gd name="adj" fmla="val 16666"/>
            </a:avLst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3556000" y="5727700"/>
            <a:ext cx="203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10. </a:t>
            </a:r>
            <a:r>
              <a:rPr lang="en-US" sz="1100" b="1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 风险管控清单及记录(新规新增)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6350000" y="1524000"/>
            <a:ext cx="5080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6604000" y="17780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核心管理要求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604000" y="2413000"/>
            <a:ext cx="4572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4500" y="2667000"/>
            <a:ext cx="508000" cy="5080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493000" y="2540000"/>
            <a:ext cx="3556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档案需真实、准确、完整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493000" y="2984500"/>
            <a:ext cx="342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严禁伪造、涂改技术档案，确保每台设备的“病历”真实反映其安全状态。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6604000" y="3683000"/>
            <a:ext cx="4572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4500" y="3937000"/>
            <a:ext cx="508000" cy="508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493000" y="3810000"/>
            <a:ext cx="3556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推行电子档案管理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7493000" y="4254500"/>
            <a:ext cx="342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鼓励建立数字化档案系统，电子档案与纸质档案具有同等的法律效力。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604000" y="4953000"/>
            <a:ext cx="4572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7" name="Picture 3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4500" y="5207000"/>
            <a:ext cx="508000" cy="508000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>
            <a:off x="7493000" y="5080000"/>
            <a:ext cx="3556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延长档案保存期限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7493000" y="5524500"/>
            <a:ext cx="342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鼓励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记录保存期限延长至特种设备报废后5年，确保全生命周期的追溯性。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03. 风险管控与隐患排查：“日管控、周排查、月调度”制度详解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这是新规的核心要求，旨在建立常态化、多层次的风险防控机制，确保安全隐患可防可控。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9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3114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905000" y="2222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日管控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905000" y="2667000"/>
            <a:ext cx="177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执行主体：安全员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15626">
            <a:off x="1016014" y="3168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1016000" y="3429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📅 执行频率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3810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每日进行现场巡检，确保第一时间发现问题。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4445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📝 关键产出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826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严格填写《每日安全检查与使用状况记录》，留存台账。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445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9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699000" y="21590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1400" y="23114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5588000" y="2222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周排查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588000" y="2667000"/>
            <a:ext cx="177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执行主体：安全总监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5626">
            <a:off x="4699014" y="3168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4699000" y="3429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🔍 执行频率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3810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每周至少一次，深度复盘本周安全管理运行情况。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699000" y="4445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📊 关键产出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4699000" y="4826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形成《每周安全排查治理报告》，研究解决突出隐患。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28000" y="1905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9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382000" y="21590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400" y="23114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271000" y="2222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月调度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9271000" y="2667000"/>
            <a:ext cx="177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执行主体：主要负责人</a:t>
            </a:r>
            <a:endParaRPr lang="en-US" sz="1100"/>
          </a:p>
        </p:txBody>
      </p:sp>
      <p:cxnSp>
        <p:nvCxnSpPr>
          <p:cNvPr id="30" name="Connector 30"/>
          <p:cNvCxnSpPr/>
          <p:nvPr/>
        </p:nvCxnSpPr>
        <p:spPr>
          <a:xfrm rot="-15626">
            <a:off x="8382014" y="3168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AutoShape 31"/>
          <p:cNvSpPr/>
          <p:nvPr/>
        </p:nvSpPr>
        <p:spPr>
          <a:xfrm>
            <a:off x="8382000" y="3429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🗓️ 执行频率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382000" y="3810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每月至少一次，统筹全局，部署下月重点安全工作。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8382000" y="4445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📋 关键产出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8382000" y="4826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形成《每月安全调度会议纪要》，落实闭环管理责任。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 t="-9259" b="-925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03. 风险管控与隐患排查：大型游乐设施日常检查要点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3302000" cy="889000"/>
          </a:xfrm>
          <a:prstGeom prst="roundRect">
            <a:avLst>
              <a:gd name="adj" fmla="val 17142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399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17018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运行前检查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2603500"/>
            <a:ext cx="2921000" cy="3556000"/>
          </a:xfrm>
          <a:prstGeom prst="roundRect">
            <a:avLst>
              <a:gd name="adj" fmla="val 347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143000" y="2794000"/>
            <a:ext cx="2540000" cy="317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01. 设备外观：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结构件无变形、裂纹，螺栓无松动。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02. 安全装置：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压杠、栅栏等完好，动作灵活可靠。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03. 制动系统：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装置灵敏可靠，无异响与异常振动。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04. 传动系统：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齿轮链条润滑良好，无过度磨损。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05. 电气/试运：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仪表正常，空载满载试运行各一次。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445000" y="1524000"/>
            <a:ext cx="3302000" cy="889000"/>
          </a:xfrm>
          <a:prstGeom prst="roundRect">
            <a:avLst>
              <a:gd name="adj" fmla="val 17142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7399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34000" y="17018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运行中监控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35500" y="2603500"/>
            <a:ext cx="2921000" cy="3556000"/>
          </a:xfrm>
          <a:prstGeom prst="roundRect">
            <a:avLst>
              <a:gd name="adj" fmla="val 347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826000" y="2921000"/>
            <a:ext cx="2540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33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06. 重点监控运行状态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全程密切关注设备运行时的声音、振动频率及关键部位温度，一旦发现异常立即停机。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07. 监督乘客安全行为</a:t>
            </a:r>
            <a:endParaRPr lang="en-US" sz="1300" b="1" i="0" u="none" strike="noStrike">
              <a:solidFill>
                <a:srgbClr val="22C55E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33000"/>
              </a:lnSpc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确保乘客遵守安全规定，系好安全带，不做危险动作；及时制止异常行为，防患未然。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128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128000" y="1524000"/>
            <a:ext cx="3302000" cy="889000"/>
          </a:xfrm>
          <a:prstGeom prst="roundRect">
            <a:avLst>
              <a:gd name="adj" fmla="val 17142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7399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017000" y="1701800"/>
            <a:ext cx="2159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运行后检查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318500" y="2603500"/>
            <a:ext cx="2921000" cy="3556000"/>
          </a:xfrm>
          <a:prstGeom prst="roundRect">
            <a:avLst>
              <a:gd name="adj" fmla="val 347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509000" y="2921000"/>
            <a:ext cx="2540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33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08. 设备归位与清洁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将设备停放在指定安全位置，切断总电源，对设备进行全面清洁，清除灰尘与杂物。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09. 规范填写运行日志</a:t>
            </a:r>
            <a:endParaRPr lang="en-US" sz="1300" b="1" i="0" u="none" strike="noStrike">
              <a:solidFill>
                <a:srgbClr val="22C55E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33000"/>
              </a:lnSpc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如实记录当日设备运行时长、运行状况及发现的所有问题，形成闭环管理的依据。</a:t>
            </a:r>
            <a:endParaRPr lang="en-US" sz="1100" b="0" i="0" u="none" strike="noStrike">
              <a:solidFill>
                <a:srgbClr val="4B5563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 t="-9166" b="-91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03. 风险管控与隐患排查：客运索道日常检查要点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18034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运行前全面检查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1016014" y="2343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540000"/>
            <a:ext cx="2794000" cy="762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143000" y="26035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01. 线路与支架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143000" y="2921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钢丝绳无断丝、磨损超标；支架基础稳固无沉降位移。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429000"/>
            <a:ext cx="2794000" cy="762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143000" y="34925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02. 站房核心设备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143000" y="3810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驱动、制动、张紧系统运行正常，各项参数在允许范围内。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318000"/>
            <a:ext cx="2794000" cy="762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143000" y="43815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03. 关键安全装置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143000" y="4699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抱索器、脱索保护及救援装置等必须完好有效，功能正常。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5207000"/>
            <a:ext cx="2794000" cy="762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1143000" y="5270500"/>
            <a:ext cx="254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04. 电气与空载测试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143000" y="5588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控制/监控系统正常；空载试运行确认整体运行状态。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445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778000"/>
            <a:ext cx="406400" cy="4064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5207000" y="18034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运行中实时监控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15626">
            <a:off x="4699014" y="2343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4699000" y="2667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4826000" y="2794000"/>
            <a:ext cx="254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05. 核心参数监控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4826000" y="3175000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不间断监测运行速度、钢丝绳张力、设备运行温度等关键指标，确保在安全阈值内。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4699000" y="4064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4826000" y="4191000"/>
            <a:ext cx="254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06. 乘客与秩序管理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4826000" y="45720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引导乘客规范上下车，监督乘客正确使用安全防护装置，及时制止危险行为。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4699000" y="5461000"/>
            <a:ext cx="2794000" cy="508000"/>
          </a:xfrm>
          <a:prstGeom prst="roundRect">
            <a:avLst>
              <a:gd name="adj" fmla="val 20000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4826000" y="55626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⚠ 发现异常立即停机处置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128000" y="1524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778000"/>
            <a:ext cx="406400" cy="4064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8890000" y="18034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运行后收尾工作</a:t>
            </a:r>
            <a:endParaRPr lang="en-US" sz="1100"/>
          </a:p>
        </p:txBody>
      </p:sp>
      <p:cxnSp>
        <p:nvCxnSpPr>
          <p:cNvPr id="35" name="Connector 35"/>
          <p:cNvCxnSpPr/>
          <p:nvPr/>
        </p:nvCxnSpPr>
        <p:spPr>
          <a:xfrm rot="-15626">
            <a:off x="8382014" y="2343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AutoShape 36"/>
          <p:cNvSpPr/>
          <p:nvPr/>
        </p:nvSpPr>
        <p:spPr>
          <a:xfrm>
            <a:off x="8382000" y="2667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7" name="AutoShape 37"/>
          <p:cNvSpPr/>
          <p:nvPr/>
        </p:nvSpPr>
        <p:spPr>
          <a:xfrm>
            <a:off x="8509000" y="2794000"/>
            <a:ext cx="254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07. 设备停放与维护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8509000" y="3175000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确认设备停稳，切断主电源；做好设备清洁工作，冬季落实防冻保温措施。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8382000" y="4064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0" name="AutoShape 40"/>
          <p:cNvSpPr/>
          <p:nvPr/>
        </p:nvSpPr>
        <p:spPr>
          <a:xfrm>
            <a:off x="8509000" y="4191000"/>
            <a:ext cx="254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08. 运行日志归档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8509000" y="45720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完整填写运行日志，详细记录全天运行时间、客流量数据及设备异常状况。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8382000" y="5461000"/>
            <a:ext cx="2794000" cy="508000"/>
          </a:xfrm>
          <a:prstGeom prst="roundRect">
            <a:avLst>
              <a:gd name="adj" fmla="val 20000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3" name="AutoShape 43"/>
          <p:cNvSpPr/>
          <p:nvPr/>
        </p:nvSpPr>
        <p:spPr>
          <a:xfrm>
            <a:off x="8509000" y="55626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📊 数据存档，以备追溯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04. 应急管理与事故处置：应急预案制定与演练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9558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27200" y="19558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预案制定原则与核心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2667000"/>
            <a:ext cx="4597400" cy="1079500"/>
          </a:xfrm>
          <a:prstGeom prst="roundRect">
            <a:avLst>
              <a:gd name="adj" fmla="val 9411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270000" y="27940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📌 一“机”一“案”专项原则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270000" y="31750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必须制定应急专项预案，并针对每台（套）关键设备制定专属的详细应急预案，杜绝通用模板套改。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66800" y="3873500"/>
            <a:ext cx="45974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270000" y="40005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💡 六大核心要素闭环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270000" y="4381500"/>
            <a:ext cx="4191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涵盖应急组织机构及职责、风险分析、预警机制、应急响应程序、现场救援措施、后期处置等全流程要素。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66800" y="5143500"/>
            <a:ext cx="4597400" cy="762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270000" y="52705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🛠️ 建立指挥机构，配齐专业救援人员、救援平台/担架等设备及急救物资。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1651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800" y="19558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188200" y="19558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应急演练执行与优化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527800" y="2667000"/>
            <a:ext cx="4597400" cy="1079500"/>
          </a:xfrm>
          <a:prstGeom prst="roundRect">
            <a:avLst>
              <a:gd name="adj" fmla="val 9411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731000" y="27940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📅 硬性频率指标要求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731000" y="31750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企业必须保证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每年至少组织一次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综合或专项应急救援演练，确保预案的时效性。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527800" y="3873500"/>
            <a:ext cx="4597400" cy="1143000"/>
          </a:xfrm>
          <a:prstGeom prst="roundRect">
            <a:avLst>
              <a:gd name="adj" fmla="val 8888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731000" y="40005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563EB"/>
                </a:solidFill>
                <a:latin typeface="Noto Sans SC"/>
                <a:ea typeface="Noto Sans SC"/>
                <a:cs typeface="Noto Sans SC"/>
                <a:sym typeface="Noto Sans SC"/>
              </a:rPr>
              <a:t>🎯 全场景覆盖与复盘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731000" y="4381500"/>
            <a:ext cx="4191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覆盖设备故障、突发停电、恶劣天气、人员受伤等高风险场景；演练后必须进行评估总结，持续修订预案。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527800" y="5143500"/>
            <a:ext cx="4597400" cy="762000"/>
          </a:xfrm>
          <a:prstGeom prst="roundRect">
            <a:avLst>
              <a:gd name="adj" fmla="val 13333"/>
            </a:avLst>
          </a:prstGeom>
          <a:solidFill>
            <a:srgbClr val="EFF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731000" y="52705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🤝 鼓励与消防救援等专业力量建立联动机制，制定联合预案，提升实战处置能力。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04. 应急管理与事故处置：常见应急场景处置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651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1651000"/>
            <a:ext cx="127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困人救援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794000" y="1727200"/>
            <a:ext cx="1143000" cy="304800"/>
          </a:xfrm>
          <a:prstGeom prst="roundRect">
            <a:avLst>
              <a:gd name="adj" fmla="val 16666"/>
            </a:avLst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最常见场景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9291">
            <a:off x="1016009" y="227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5400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26670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87500" y="26670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01. 立即响应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587500" y="29845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停止运行设备，立即向现场安全管理人员报告情况。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37465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000" y="38735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587500" y="38735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02. 安抚乘客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587500" y="41910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广播告知保持镇静，严禁乘客自行采取危险脱困行动。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49530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00" y="50800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87500" y="50800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03. 启动预案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587500" y="53975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启动专项应急预案，组织人员携带专业设备赶赴现场。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3492500" y="25400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19500" y="26670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064000" y="26670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04. 实施救援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4064000" y="29845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根据设备类型，使用救援平台或缓降器等进行专业救援。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3492500" y="37465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9500" y="3873500"/>
            <a:ext cx="355600" cy="3556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4064000" y="38735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05. 医疗救护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4064000" y="41910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对受伤人员立即现场急救，并第一时间联系医疗部门。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3492500" y="4953000"/>
            <a:ext cx="22225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0" name="Picture 3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19500" y="5080000"/>
            <a:ext cx="355600" cy="3556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4064000" y="50800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06. 事故报告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4064000" y="5397500"/>
            <a:ext cx="158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及时向市场监管及相关部门提交详细的事故报告。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223000" y="1397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4" name="Picture 3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000" y="1651000"/>
            <a:ext cx="406400" cy="406400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>
            <a:off x="6985000" y="1651000"/>
            <a:ext cx="1905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设备突发故障</a:t>
            </a:r>
            <a:endParaRPr lang="en-US" sz="1100"/>
          </a:p>
        </p:txBody>
      </p:sp>
      <p:cxnSp>
        <p:nvCxnSpPr>
          <p:cNvPr id="36" name="Connector 36"/>
          <p:cNvCxnSpPr/>
          <p:nvPr/>
        </p:nvCxnSpPr>
        <p:spPr>
          <a:xfrm rot="-9291">
            <a:off x="6477009" y="227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AutoShape 37"/>
          <p:cNvSpPr/>
          <p:nvPr/>
        </p:nvSpPr>
        <p:spPr>
          <a:xfrm>
            <a:off x="6477000" y="2540000"/>
            <a:ext cx="228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8" name="Picture 38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04000" y="2667000"/>
            <a:ext cx="406400" cy="406400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7112000" y="2692400"/>
            <a:ext cx="152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01. 紧急停车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6604000" y="32385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操作人员立即按下急停按钮，彻底切断设备电源。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6477000" y="4191000"/>
            <a:ext cx="228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2" name="Picture 42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04000" y="4318000"/>
            <a:ext cx="406400" cy="406400"/>
          </a:xfrm>
          <a:prstGeom prst="rect">
            <a:avLst/>
          </a:prstGeom>
        </p:spPr>
      </p:pic>
      <p:sp>
        <p:nvSpPr>
          <p:cNvPr id="43" name="AutoShape 43"/>
          <p:cNvSpPr/>
          <p:nvPr/>
        </p:nvSpPr>
        <p:spPr>
          <a:xfrm>
            <a:off x="7112000" y="4343400"/>
            <a:ext cx="152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02. 现场警戒</a:t>
            </a:r>
            <a:endParaRPr lang="en-US" sz="1100"/>
          </a:p>
        </p:txBody>
      </p:sp>
      <p:sp>
        <p:nvSpPr>
          <p:cNvPr id="44" name="AutoShape 44"/>
          <p:cNvSpPr/>
          <p:nvPr/>
        </p:nvSpPr>
        <p:spPr>
          <a:xfrm>
            <a:off x="6604000" y="48895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在故障区域设置警戒线，防止无关人员进入发生次生事故。</a:t>
            </a:r>
            <a:endParaRPr lang="en-US" sz="1100"/>
          </a:p>
        </p:txBody>
      </p:sp>
      <p:sp>
        <p:nvSpPr>
          <p:cNvPr id="45" name="AutoShape 45"/>
          <p:cNvSpPr/>
          <p:nvPr/>
        </p:nvSpPr>
        <p:spPr>
          <a:xfrm>
            <a:off x="8890000" y="2540000"/>
            <a:ext cx="228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6" name="Picture 46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17000" y="2667000"/>
            <a:ext cx="406400" cy="406400"/>
          </a:xfrm>
          <a:prstGeom prst="rect">
            <a:avLst/>
          </a:prstGeom>
        </p:spPr>
      </p:pic>
      <p:sp>
        <p:nvSpPr>
          <p:cNvPr id="47" name="AutoShape 47"/>
          <p:cNvSpPr/>
          <p:nvPr/>
        </p:nvSpPr>
        <p:spPr>
          <a:xfrm>
            <a:off x="9525000" y="2692400"/>
            <a:ext cx="152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03. 故障排查</a:t>
            </a:r>
            <a:endParaRPr lang="en-US" sz="1100"/>
          </a:p>
        </p:txBody>
      </p:sp>
      <p:sp>
        <p:nvSpPr>
          <p:cNvPr id="48" name="AutoShape 48"/>
          <p:cNvSpPr/>
          <p:nvPr/>
        </p:nvSpPr>
        <p:spPr>
          <a:xfrm>
            <a:off x="9017000" y="32385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专业维修人员对设备进行全面检查，精准判断故障根本原因。</a:t>
            </a:r>
            <a:endParaRPr lang="en-US" sz="1100"/>
          </a:p>
        </p:txBody>
      </p:sp>
      <p:sp>
        <p:nvSpPr>
          <p:cNvPr id="49" name="AutoShape 49"/>
          <p:cNvSpPr/>
          <p:nvPr/>
        </p:nvSpPr>
        <p:spPr>
          <a:xfrm>
            <a:off x="8890000" y="4191000"/>
            <a:ext cx="228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0" name="Picture 50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17000" y="4318000"/>
            <a:ext cx="406400" cy="406400"/>
          </a:xfrm>
          <a:prstGeom prst="rect">
            <a:avLst/>
          </a:prstGeom>
        </p:spPr>
      </p:pic>
      <p:sp>
        <p:nvSpPr>
          <p:cNvPr id="51" name="AutoShape 51"/>
          <p:cNvSpPr/>
          <p:nvPr/>
        </p:nvSpPr>
        <p:spPr>
          <a:xfrm>
            <a:off x="9525000" y="4343400"/>
            <a:ext cx="152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04. 处理与恢复</a:t>
            </a:r>
            <a:endParaRPr lang="en-US" sz="1100"/>
          </a:p>
        </p:txBody>
      </p:sp>
      <p:sp>
        <p:nvSpPr>
          <p:cNvPr id="52" name="AutoShape 52"/>
          <p:cNvSpPr/>
          <p:nvPr/>
        </p:nvSpPr>
        <p:spPr>
          <a:xfrm>
            <a:off x="9017000" y="4889500"/>
            <a:ext cx="203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消除故障后进行试运行，确认无安全隐患后方可恢复使用。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04. 应急管理与事故处置：事故报告与处理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159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413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286000" y="1905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报告时限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286000" y="2413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发生事故后，应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立即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向事故发生地县级以上市场监督管理部门和有关部门报告。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65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2159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1000" y="24130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747000" y="1905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报告内容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747000" y="2413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详细说明事故发生的时间、地点、涉事设备名称、事故具体概况以及人员伤亡情况等关键信息。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3937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4445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6990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2286000" y="419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现场保护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286000" y="4699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事故发生后，应妥善保护事故现场以及相关证据，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不得故意破坏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现场或伪造、隐匿证据。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3937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4445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1000" y="4699000"/>
            <a:ext cx="508000" cy="508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747000" y="419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配合调查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747000" y="4699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应积极配合事故调查组的各项工作，如实、及时地提供有关情况、数据和资料，不得拒绝、阻碍调查。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05. 合规责任与法律风险：法律责任概述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违反新版《特种设备使用管理规则》及相关法规，将面临严厉的行政处罚；若行为构成犯罪，还将被依法追究刑事责任。</a:t>
            </a:r>
            <a:endParaRPr lang="en-US" sz="1100"/>
          </a:p>
        </p:txBody>
      </p:sp>
      <p:pic>
        <p:nvPicPr>
          <p:cNvPr id="4" name="Picture 4"/>
          <p:cNvPicPr>
            <a:picLocks noChangeAspect="true"/>
          </p:cNvPicPr>
          <p:nvPr/>
        </p:nvPicPr>
        <p:blipFill>
          <a:blip r:embed="rId1"/>
          <a:srcRect l="15781" r="15781"/>
          <a:stretch>
            <a:fillRect/>
          </a:stretch>
        </p:blipFill>
        <p:spPr>
          <a:xfrm>
            <a:off x="762000" y="2032000"/>
            <a:ext cx="3810000" cy="4064000"/>
          </a:xfrm>
          <a:prstGeom prst="roundRect">
            <a:avLst>
              <a:gd name="adj" fmla="val 5333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4953000" y="2032000"/>
            <a:ext cx="6223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4953000" y="2222500"/>
            <a:ext cx="50800" cy="304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143500" y="21844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主要处罚情形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207000" y="2730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未按规定设置安全管理机构或配备人员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使用未经检验或检验不合格的特种设备</a:t>
            </a:r>
            <a:endParaRPr lang="en-US" sz="11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未建立、落实安全管理制度与操作规程</a:t>
            </a:r>
            <a:endParaRPr lang="en-US" sz="11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28000" y="2730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未制定应急预案或未按规定组织演练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发现事故隐患未及时采取有效控制措施</a:t>
            </a:r>
            <a:endParaRPr lang="en-US" sz="11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• 发生事故后迟报、漏报或者瞒报</a:t>
            </a:r>
            <a:endParaRPr lang="en-US" sz="1100" b="0" i="0" u="none" strike="noStrike">
              <a:solidFill>
                <a:srgbClr val="374151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53000" y="4191000"/>
            <a:ext cx="6223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953000" y="4381500"/>
            <a:ext cx="50800" cy="304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143500" y="43434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97316"/>
                </a:solidFill>
                <a:latin typeface="Noto Sans SC"/>
                <a:ea typeface="Noto Sans SC"/>
                <a:cs typeface="Noto Sans SC"/>
                <a:sym typeface="Noto Sans SC"/>
              </a:rPr>
              <a:t>处罚力度与后果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07000" y="4953000"/>
            <a:ext cx="2857500" cy="1016000"/>
          </a:xfrm>
          <a:prstGeom prst="roundRect">
            <a:avLst>
              <a:gd name="adj" fmla="val 10000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5143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715000" y="5080000"/>
            <a:ext cx="222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对单位：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责令改正、通报批评、罚款(最高5万元)，并纳入企业信用公示系统。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191500" y="4953000"/>
            <a:ext cx="2857500" cy="1016000"/>
          </a:xfrm>
          <a:prstGeom prst="roundRect">
            <a:avLst>
              <a:gd name="adj" fmla="val 10000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0" y="5143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699500" y="5080000"/>
            <a:ext cx="2222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对责任人：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责令改正、通报批评、罚款(最高1万元)，严重者依法追究刑事责任。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05. 合规责任与法律风险：合规建议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032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286000" y="1714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立即行动 · 全面梳理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286000" y="2159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对照新规要求，立即对本单位的安全管理制度体系、专职人员配置情况及核心设备台账进行全面梳理排查。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35560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38100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286000" y="3492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加强培训 · 全员覆盖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2286000" y="3937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组织全员开展新规专题学习，重点强化安全总监与专职安全员的业务能力，确保新规理解到位、执行落地。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5270500"/>
            <a:ext cx="1016000" cy="1016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55245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2286000" y="5270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完善档案 · 有据可查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286000" y="5715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严格按新规补充完善设备安全技术档案，重点建立风险管控清单与定期排查记录。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1524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1905000"/>
            <a:ext cx="1270000" cy="1270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000" y="2286000"/>
            <a:ext cx="508000" cy="508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8001000" y="1905000"/>
            <a:ext cx="3175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强化演练 · 提升实战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001000" y="2476500"/>
            <a:ext cx="317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制定年度应急演练计划，定期组织针对不同场景的实战化演练，检验预案有效性，切实提升全员应急处置能力。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223000" y="3810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477000" y="4191000"/>
            <a:ext cx="1270000" cy="12700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000" y="4572000"/>
            <a:ext cx="508000" cy="5080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8001000" y="4191000"/>
            <a:ext cx="3175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持续改进 · 长效闭环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001000" y="4762500"/>
            <a:ext cx="317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将安全管理视为长期系统性工程，定期评审安全管理体系的运行效果，针对发现的问题及时优化调整，实现闭环管理。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 l="-37" r="-3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r>
              <a:rPr lang="en-US">
                <a:sym typeface="+mn-ea"/>
              </a:rPr>
              <a:t>首先，我们来了解一下本次培训的背景。国家市场监督管理总局发布了新版的《特种设备使用管理规则》，也就是TSG 08-2026，它将在今年的5月1日正式生效。这次新规的核心导向非常明确，就是要全面落实企业的安全主体责任，建立更完善的风险防控体系。这意味着监管模式正在发生深刻变化，从过去的被动接受检查，转变为要求我们主动预防风险，从单纯的事后追责，深化到对整个管理过程的严格管控。</a:t>
            </a:r>
            <a:endParaRPr lang="en-US">
              <a:sym typeface="+mn-ea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培训背景：新规实施，合规在即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79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900" y="21209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68500" y="2070100"/>
            <a:ext cx="184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法规更新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6370">
            <a:off x="1079515" y="29146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3175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国家市场监督管理总局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  <a:hlinkClick r:id="rId4" action="ppaction://hlinkfile"/>
              </a:rPr>
              <a:t>发布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新版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  <a:hlinkClick r:id="rId5" action="ppaction://hlinkfile"/>
              </a:rPr>
              <a:t>《特种设备使用管理规则》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（TSG 08-2026），将于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2026年5月1日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正式施行，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  <a:hlinkClick r:id="rId6" tooltip="" action="ppaction://hlinkfile"/>
              </a:rPr>
              <a:t>同时废止2017年版规则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762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4900" y="21209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651500" y="2070100"/>
            <a:ext cx="184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核心导向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6370">
            <a:off x="4762515" y="29146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699000" y="3175000"/>
            <a:ext cx="2794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新规全面对接总局令第74号，旨在通过强化企业主体责任、完善风险防控体系、优化监管流程，实现特种设备全生命周期的安全管理闭环。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128000" y="1651000"/>
            <a:ext cx="3302000" cy="4445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445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7900" y="21209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334500" y="2070100"/>
            <a:ext cx="184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监管趋势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6370">
            <a:off x="8445515" y="2914650"/>
            <a:ext cx="266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8382000" y="3175000"/>
            <a:ext cx="2794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监管模式正从“被动检查”向“主动预防”转变，从“结果追责”向“过程管控”深化。企业的安全管理水平将直接决定其运营资质与法律责任。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核心法规与资料汇总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77670"/>
            <a:ext cx="5207000" cy="233426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5207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415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1752600"/>
            <a:ext cx="3937000" cy="87058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  <a:hlinkClick r:id="rId4" action="ppaction://hlinkfile"/>
              </a:rPr>
              <a:t>《特种设备使用管理规则》(TSG 08-2026)</a:t>
            </a:r>
            <a:endParaRPr lang="en-US" sz="16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  <a:hlinkClick r:id="rId4" action="ppaction://hlinkfile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778000" y="2635250"/>
            <a:ext cx="3937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发布机构：国家市场监督管理总局</a:t>
            </a:r>
            <a:endParaRPr lang="en-US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778000" y="2901315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特种设备使用管理的通用规则，是企业落实安全主体责任的核心法律依据。</a:t>
            </a:r>
            <a:endParaRPr lang="en-US" b="0" i="0" u="none" strike="noStrike">
              <a:solidFill>
                <a:srgbClr val="9CA3AF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4102100"/>
            <a:ext cx="5207000" cy="2248535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762000" y="4031615"/>
            <a:ext cx="5207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381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4241800"/>
            <a:ext cx="3937000" cy="685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特种设备使用单位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落实使用安全主体责任监督管理规定 (74号令)</a:t>
            </a:r>
            <a:endParaRPr lang="en-US" sz="1600" b="1" i="0" u="none" strike="noStrike">
              <a:solidFill>
                <a:srgbClr val="1F2937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778000" y="5080000"/>
            <a:ext cx="3937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发布机构：国家市场监督管理总局</a:t>
            </a:r>
            <a:endParaRPr lang="en-US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778000" y="5325110"/>
            <a:ext cx="3937000" cy="77089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b="0" i="0" u="none" strike="noStrike">
                <a:solidFill>
                  <a:srgbClr val="9CA3AF"/>
                </a:solidFill>
                <a:latin typeface="Noto Sans SC"/>
                <a:ea typeface="Noto Sans SC"/>
                <a:cs typeface="Noto Sans SC"/>
                <a:sym typeface="Noto Sans SC"/>
              </a:rPr>
              <a:t>明确了主要负责人、安全总监、安全员三级责任体系，以及日管控、周排查、月调度的工作制度。</a:t>
            </a:r>
            <a:endParaRPr lang="en-US" b="0" i="0" u="none" strike="noStrike">
              <a:solidFill>
                <a:srgbClr val="9CA3AF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223000" y="1524000"/>
            <a:ext cx="5207000" cy="2349500"/>
          </a:xfrm>
          <a:prstGeom prst="roundRect">
            <a:avLst>
              <a:gd name="adj" fmla="val 648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223000" y="1524000"/>
            <a:ext cx="5207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1841500"/>
            <a:ext cx="812800" cy="812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7493000" y="1841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大型游乐设施安全监察规定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493000" y="23495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发布机构：国家市场监督管理总局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493000" y="2794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针对大型游乐设施的设计、制造、安装、改造、修理、使用、检验、检测和监督检查等环节制定的专项安全监察规定，明确了运营使用单位的安全管理职责。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223000" y="4064000"/>
            <a:ext cx="5207000" cy="2286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223000" y="4064000"/>
            <a:ext cx="5207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4381500"/>
            <a:ext cx="812800" cy="8128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493000" y="4381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客运索道安全监督管理规定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493000" y="48895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发布机构：国家市场监督管理总局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7493000" y="5334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规范客运索道的运营使用管理，强化使用单位的安全主体责任，对客运索道的日常维护保养、定期检验和应急救援等方面提出了具体要求。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032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175000"/>
            <a:ext cx="1219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Q&amp;A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953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联系人：河北省特种设备技术检查中心</a:t>
            </a:r>
            <a:r>
              <a:rPr lang="en-US" altLang="zh-CN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zh-CN" altLang="en-US" sz="1600" b="0" i="0" u="none" strike="noStrike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辛建成</a:t>
            </a:r>
            <a:r>
              <a:rPr lang="en-US" altLang="zh-CN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endParaRPr lang="en-US" altLang="zh-CN" sz="16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en-US" altLang="zh-CN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zh-CN" altLang="en-US" sz="16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联系电话：</a:t>
            </a:r>
            <a:r>
              <a:rPr lang="en-US" altLang="zh-CN" sz="1600" b="0" i="0" u="none" strike="noStrike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18531708886</a:t>
            </a:r>
            <a:endParaRPr lang="en-US" altLang="zh-CN" sz="1600" b="0" i="0" u="none" strike="noStrike">
              <a:solidFill>
                <a:srgbClr val="FF000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培训目的：吃透新规，保障安全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本次培训专为大型游乐设施和客运索道运营单位设计，旨在帮助大家深入理解新规要求，全面提升安全管理水平。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413000"/>
            <a:ext cx="762000" cy="7620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26162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968500" y="2286000"/>
            <a:ext cx="190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理解新规核心变化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968500" y="26670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掌握新旧规则差异，重点解析“三级责任体系”与“风险管控机制”的精髓。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2032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2413000"/>
            <a:ext cx="762000" cy="7620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2200" y="26162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651500" y="2286000"/>
            <a:ext cx="190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明确安全主体责任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651500" y="26670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厘清从主要负责人到一线作业人员的各级职责，确保安全责任层层落实到人。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28000" y="2032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382000" y="2413000"/>
            <a:ext cx="762000" cy="7620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5200" y="26162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334500" y="2286000"/>
            <a:ext cx="190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掌握风险管控实操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334500" y="2667000"/>
            <a:ext cx="190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运用“日管控、周排查、月调度”制度，建立常态化的风险辨识与隐患治理闭环。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4064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016000" y="4445000"/>
            <a:ext cx="889000" cy="8890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700" y="47117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2159000" y="4445000"/>
            <a:ext cx="3429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提升应急处置能力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2159000" y="48895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熟悉应急预案的制定标准与实战演练要求，确保在突发事件中能够科学、迅速、高效地进行处置。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4064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477000" y="4445000"/>
            <a:ext cx="889000" cy="8890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3700" y="47117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620000" y="4445000"/>
            <a:ext cx="3429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规避运营合规风险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620000" y="48895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深入了解新规下的法律责任界定与违规处罚条款，指导企业规范运营行为，确保完全符合法规要求。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培训内容大纲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33782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65200" y="1727200"/>
            <a:ext cx="609600" cy="6096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65200" y="1727200"/>
            <a:ext cx="6096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778000" y="1803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新规核心变化解读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21485">
            <a:off x="1778020" y="240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778000" y="2603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总体框架重构：全生命周期管理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责任体系重塑：三级责任强制建立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风险管控系统化与登记检验优化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394200" y="1524000"/>
            <a:ext cx="33782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597400" y="1727200"/>
            <a:ext cx="609600" cy="6096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597400" y="1727200"/>
            <a:ext cx="6096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410200" y="1803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安全管理体系构建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21485">
            <a:off x="5410220" y="240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5410200" y="2603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组织与人员：确保全员责任到人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安全管理制度：夯实管理基础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技术档案管理：实现全程可追溯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026400" y="1524000"/>
            <a:ext cx="33782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229600" y="1727200"/>
            <a:ext cx="609600" cy="6096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229600" y="1727200"/>
            <a:ext cx="6096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042400" y="1803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风险管控与隐患排查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21485">
            <a:off x="9042420" y="240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9042400" y="2603500"/>
            <a:ext cx="215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落实“日管控、周排查、月调度”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掌握大型游乐设施日常检查要点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掌握客运索道日常检查要点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762000" y="419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965200" y="4394200"/>
            <a:ext cx="609600" cy="6096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65200" y="4394200"/>
            <a:ext cx="6096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1778000" y="44704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应急管理与事故处置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11459">
            <a:off x="1778011" y="5010150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1778000" y="52070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规范应急预案的制定流程与定期演练机制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熟悉常见应急场景处置，掌握事故报告与处理流程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6223000" y="419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426200" y="4394200"/>
            <a:ext cx="609600" cy="609600"/>
          </a:xfrm>
          <a:prstGeom prst="ellipse">
            <a:avLst/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26200" y="4394200"/>
            <a:ext cx="6096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239000" y="44704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合规责任与法律风险</a:t>
            </a:r>
            <a:endParaRPr lang="en-US" sz="1100"/>
          </a:p>
        </p:txBody>
      </p:sp>
      <p:cxnSp>
        <p:nvCxnSpPr>
          <p:cNvPr id="32" name="Connector 32"/>
          <p:cNvCxnSpPr/>
          <p:nvPr/>
        </p:nvCxnSpPr>
        <p:spPr>
          <a:xfrm rot="-11459">
            <a:off x="7239011" y="5010150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AutoShape 33"/>
          <p:cNvSpPr/>
          <p:nvPr/>
        </p:nvSpPr>
        <p:spPr>
          <a:xfrm>
            <a:off x="7239000" y="52070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概述企业及相关人员的法律责任边界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• 提供针对性的合规管理建议，规避经营法律风险</a:t>
            </a:r>
            <a:endParaRPr lang="en-US" sz="1100" b="0" i="0" u="none" strike="noStrike">
              <a:solidFill>
                <a:srgbClr val="6B728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新规核心变化解读：总体框架重构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新版规则不再局限于设备的使用环节，而是将管理链条向前延伸至选型、采购，向后延伸至改造、报废，构建了覆盖设备“一生”的全生命周期安全管理框架。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540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692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641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监管逻辑重构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302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143000" y="33655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旧版 TSG 08-2017：</a:t>
            </a:r>
            <a:r>
              <a:rPr lang="en-US" sz="10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侧重使用环节的安全与节能管理，链条单一。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91000"/>
            <a:ext cx="2794000" cy="952500"/>
          </a:xfrm>
          <a:prstGeom prst="roundRect">
            <a:avLst>
              <a:gd name="adj" fmla="val 8000"/>
            </a:avLst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143000" y="4254500"/>
            <a:ext cx="254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新版 TSG 08-2026：</a:t>
            </a:r>
            <a:r>
              <a:rPr lang="en-US" sz="10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覆盖选型、采购、安装、使用、维保、报废等设备全生命周期链条。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5334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143000" y="5461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核心：管理前置化 · 源头把控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445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699000" y="2540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1400" y="2692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5461000" y="2641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章节结构升级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699000" y="3302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826000" y="33655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旧版 TSG 08-2017：</a:t>
            </a:r>
            <a:r>
              <a:rPr lang="en-US" sz="10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结构简单，风险管控与隐患排查内容分散，缺乏系统性。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699000" y="4191000"/>
            <a:ext cx="2794000" cy="952500"/>
          </a:xfrm>
          <a:prstGeom prst="roundRect">
            <a:avLst>
              <a:gd name="adj" fmla="val 8000"/>
            </a:avLst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4826000" y="4254500"/>
            <a:ext cx="254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新版 TSG 08-2026：</a:t>
            </a:r>
            <a:r>
              <a:rPr lang="en-US" sz="10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新增“风险分级管控和隐患排查治理”专</a:t>
            </a:r>
            <a:r>
              <a:rPr lang="zh-CN" altLang="en-US" sz="10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项</a:t>
            </a:r>
            <a:r>
              <a:rPr lang="en-US" sz="10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，管理体系更完整闭环。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699000" y="5334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4826000" y="5461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核心：体系化管理 · 制度约束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28000" y="2286000"/>
            <a:ext cx="3302000" cy="3937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382000" y="2540000"/>
            <a:ext cx="609600" cy="609600"/>
          </a:xfrm>
          <a:prstGeom prst="roundRect">
            <a:avLst>
              <a:gd name="adj" fmla="val 50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400" y="2692400"/>
            <a:ext cx="304800" cy="3048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144000" y="2641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核心依据更新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382000" y="3302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8509000" y="3365500"/>
            <a:ext cx="254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旧版 TSG 08-2017：</a:t>
            </a:r>
            <a:r>
              <a:rPr lang="en-US" sz="10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主要依据《特种设备安全法》及相关技术规范。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8382000" y="4191000"/>
            <a:ext cx="2794000" cy="952500"/>
          </a:xfrm>
          <a:prstGeom prst="roundRect">
            <a:avLst>
              <a:gd name="adj" fmla="val 8000"/>
            </a:avLst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8509000" y="4254500"/>
            <a:ext cx="2540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新版 TSG 08-2026：</a:t>
            </a:r>
            <a:r>
              <a:rPr lang="en-US" sz="10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新增对接74号令，将企业主体责任以部门规章形式固化。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8382000" y="5334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8509000" y="5461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核心：责任法定化 · 追责明确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新规核心变化解读：责任体系重塑——“三级责任”强制建立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79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900" y="21209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68500" y="20320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主要负责人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968500" y="2476500"/>
            <a:ext cx="1143000" cy="279400"/>
          </a:xfrm>
          <a:prstGeom prst="roundRect">
            <a:avLst>
              <a:gd name="adj" fmla="val 27272"/>
            </a:avLst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第一责任人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048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317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核心职责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06500" y="3492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全面统筹安全管理工作，保障安全资金投入，全力支持下属安全履职。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318000"/>
            <a:ext cx="2794000" cy="1206500"/>
          </a:xfrm>
          <a:prstGeom prst="roundRect">
            <a:avLst>
              <a:gd name="adj" fmla="val 8421"/>
            </a:avLst>
          </a:prstGeom>
          <a:solidFill>
            <a:srgbClr val="22C55E">
              <a:alpha val="8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444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新规强制要求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06500" y="47625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必须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每月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至少听取一次安全总监汇报，并组织召开安全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月调度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会议。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445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762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4900" y="21209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5651500" y="20320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安全总监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651500" y="2476500"/>
            <a:ext cx="1143000" cy="279400"/>
          </a:xfrm>
          <a:prstGeom prst="roundRect">
            <a:avLst>
              <a:gd name="adj" fmla="val 27272"/>
            </a:avLst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直接监督人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699000" y="3048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4889500" y="317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核心职责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889500" y="3492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制定安全管理制度与规程，监督制度落地执行，统筹组织风险管控工作。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699000" y="4318000"/>
            <a:ext cx="2794000" cy="1206500"/>
          </a:xfrm>
          <a:prstGeom prst="roundRect">
            <a:avLst>
              <a:gd name="adj" fmla="val 8421"/>
            </a:avLst>
          </a:prstGeom>
          <a:solidFill>
            <a:srgbClr val="22C55E">
              <a:alpha val="8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4889500" y="444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新规强制要求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889500" y="47625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必须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每周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至少组织一次全面的风险隐患排查，并形成详细的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周排查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台账。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128000" y="1651000"/>
            <a:ext cx="3302000" cy="4318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445500" y="1968500"/>
            <a:ext cx="711200" cy="7112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7900" y="2120900"/>
            <a:ext cx="406400" cy="4064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9334500" y="20320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安全员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9334500" y="2476500"/>
            <a:ext cx="1143000" cy="279400"/>
          </a:xfrm>
          <a:prstGeom prst="roundRect">
            <a:avLst>
              <a:gd name="adj" fmla="val 27272"/>
            </a:avLst>
          </a:prstGeom>
          <a:solidFill>
            <a:srgbClr val="22C55E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具体执行人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8382000" y="3048000"/>
            <a:ext cx="2794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8572500" y="317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核心职责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8572500" y="34925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建立设备安全档案，落实操作规程，执行现场日常巡检与隐患上报。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8382000" y="4318000"/>
            <a:ext cx="2794000" cy="1206500"/>
          </a:xfrm>
          <a:prstGeom prst="roundRect">
            <a:avLst>
              <a:gd name="adj" fmla="val 8421"/>
            </a:avLst>
          </a:prstGeom>
          <a:solidFill>
            <a:srgbClr val="22C55E">
              <a:alpha val="8000"/>
            </a:srgbClr>
          </a:solidFill>
          <a:ln w="12700" cap="flat" cmpd="sng">
            <a:solidFill>
              <a:srgbClr val="22C55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8572500" y="4445000"/>
            <a:ext cx="2413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新规强制要求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8572500" y="47625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必须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每日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对照风险清单进行现场巡检，并真实记录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日管控</a:t>
            </a: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情况。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新规核心变化解读：风险管控系统化——“双重预防”机制固化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032000"/>
            <a:ext cx="609600" cy="6096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1590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133600"/>
            <a:ext cx="368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风险分级管控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921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▌ 核心要求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06500" y="3429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建立特种设备安全风险分级管控机制，编制并动态更新《特种设备安全风险管控清单》，实现风险可视化、可控化。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318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4445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▌ 管理转型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06500" y="4826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彻底转变“被动应对事故”的传统模式，转向“主动辨识风险”，针对不同等级风险提前制定精准、有效的防控措施。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1651000"/>
            <a:ext cx="5207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223000" y="1651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609600" cy="609600"/>
          </a:xfrm>
          <a:prstGeom prst="ellipse">
            <a:avLst/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21590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239000" y="2133600"/>
            <a:ext cx="368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隐患排查治理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477000" y="2921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667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▌ 常态化工作机制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667500" y="3429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严格落实“日管控、周排查、月调度”的常态化管理机制，确保隐患排查工作的频次、深度与覆盖面均符合法规要求。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477000" y="4318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667500" y="4445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▌ 全流程闭环管理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667500" y="4826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隐患发现即记录，区分一般/严重隐患制定整改措施，明确责任主体，整改完成后严格验证，形成“发现-整改-销号”闭环。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01. 新规核心变化解读：使用登记与检验优化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新规在强化监管的同时，也体现了便利化与规范化并行的原则，切实为企业减负增效。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413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74800" y="24130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登记流程优化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1115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3238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线上优先 · 数据多跑路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06500" y="35941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大力鼓励网上申报，凡是在线核验可获取的材料，不再要求企业线下重复提交，简化办事流程。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2545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4381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异地检验 · 范围全面扩展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06500" y="47371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明确移动式大型游乐设施等设备可进行异地检验，解决设备跨区域作业难题。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327650"/>
            <a:ext cx="4699000" cy="889000"/>
          </a:xfrm>
          <a:prstGeom prst="roundRect">
            <a:avLst>
              <a:gd name="adj" fmla="val 1142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206500" y="5499100"/>
            <a:ext cx="4318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共有产权设备 · 变更零障碍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206500" y="57912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变更使用单位时，凭产权证明和有效期内报告即可办理，无需重复检测。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2032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223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413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035800" y="24130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检验结论更贴合实际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77000" y="31115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667500" y="3238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新增“灵活”结论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667500" y="35941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在原有“合格”结论基础上，创新性新增“允许监控使用”</a:t>
            </a:r>
            <a:r>
              <a:rPr lang="zh-CN" alt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等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结论，丰富监管手段。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4572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667500" y="4699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科学监管 · 拒绝“一刀切”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667500" y="50546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为存在轻微缺陷但风险可控的设备提供合法使用路径，避免简单的停运处理，真正体现科学、精准的监管理念。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02. 安全管理体系构建：组织与人员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安全管理机构设置 (依据 TSG 08-2026)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27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540000"/>
            <a:ext cx="4699000" cy="1714500"/>
          </a:xfrm>
          <a:prstGeom prst="roundRect">
            <a:avLst>
              <a:gd name="adj" fmla="val 592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2730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26924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客运索道/缆车：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使用客运架空索道，或者客运缆车的单位，应当设置。</a:t>
            </a:r>
            <a:endParaRPr lang="en-US" sz="1100"/>
          </a:p>
        </p:txBody>
      </p:sp>
      <p:pic>
        <p:nvPicPr>
          <p:cNvPr id="10" name="Picture 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3302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32639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大型游乐设施：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使用数量达到 10 台（含）以上的，必须设置。</a:t>
            </a:r>
            <a:endParaRPr lang="en-US" sz="1100"/>
          </a:p>
        </p:txBody>
      </p:sp>
      <p:pic>
        <p:nvPicPr>
          <p:cNvPr id="12" name="Picture 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3873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651000" y="38354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设备总量门槛：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各类特种设备(不含气瓶)总量 50 台及以上。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445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22C55E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206500" y="4572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5803D"/>
                </a:solidFill>
                <a:latin typeface="Noto Sans SC"/>
                <a:ea typeface="Noto Sans SC"/>
                <a:cs typeface="Noto Sans SC"/>
                <a:sym typeface="Noto Sans SC"/>
              </a:rPr>
              <a:t>💡 专家合规建议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206500" y="4953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大型游乐设施和客运索道属于高风险公众设备，即使未达到上述数量要求，也强烈建议设立专门的安全管理机构，以降低运营风险。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223000" y="1524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477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/>
                <a:ea typeface="Noto Sans SC"/>
                <a:cs typeface="Noto Sans SC"/>
                <a:sym typeface="Noto Sans SC"/>
              </a:rPr>
              <a:t>关键岗位人员配备标准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9291">
            <a:off x="6477009" y="2279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6477000" y="2540000"/>
            <a:ext cx="4699000" cy="889000"/>
          </a:xfrm>
          <a:prstGeom prst="roundRect">
            <a:avLst>
              <a:gd name="adj" fmla="val 11428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2730500"/>
            <a:ext cx="406400" cy="4064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239000" y="2667000"/>
            <a:ext cx="381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主要负责人 (责任主体)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239000" y="3022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通常为法定代表人、总经理或实际控制人，对安全全面负责。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477000" y="3556000"/>
            <a:ext cx="4699000" cy="889000"/>
          </a:xfrm>
          <a:prstGeom prst="roundRect">
            <a:avLst>
              <a:gd name="adj" fmla="val 11428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37465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239000" y="3683000"/>
            <a:ext cx="381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安全总监 (管理层)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7239000" y="4038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必须为</a:t>
            </a:r>
            <a:r>
              <a:rPr lang="zh-CN" alt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高级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管理层成员，且需持有特种设备安全管理人员资格证书(</a:t>
            </a:r>
            <a:r>
              <a:rPr lang="zh-CN" alt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达到设置安全管理机构条件</a:t>
            </a:r>
            <a:r>
              <a:rPr lang="en-US" altLang="zh-CN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77000" y="4572000"/>
            <a:ext cx="4699000" cy="889000"/>
          </a:xfrm>
          <a:prstGeom prst="roundRect">
            <a:avLst>
              <a:gd name="adj" fmla="val 11428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4762500"/>
            <a:ext cx="406400" cy="4064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239000" y="4699000"/>
            <a:ext cx="3810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专职安全员 (执行层)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239000" y="5054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持证上岗，核心要求是</a:t>
            </a:r>
            <a:r>
              <a:rPr lang="en-US" sz="1100" b="1" i="0" u="none" strike="noStrike">
                <a:solidFill>
                  <a:srgbClr val="16A34A"/>
                </a:solidFill>
                <a:latin typeface="Noto Sans SC"/>
                <a:ea typeface="Noto Sans SC"/>
                <a:cs typeface="Noto Sans SC"/>
                <a:sym typeface="Noto Sans SC"/>
              </a:rPr>
              <a:t>逐台（套）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明确具体设备的安全负责人员。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6477000" y="5588000"/>
            <a:ext cx="4699000" cy="762000"/>
          </a:xfrm>
          <a:prstGeom prst="roundRect">
            <a:avLst>
              <a:gd name="adj" fmla="val 1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false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7500" y="5765800"/>
            <a:ext cx="406400" cy="4064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239000" y="5715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false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一线作业人员：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必须持证上岗，严格遵守操作规程进行标准化作业。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DejaVu Sans"/>
        <a:ea typeface="方正书宋_GBK"/>
        <a:cs typeface=""/>
      </a:majorFont>
      <a:minorFont>
        <a:latin typeface="DejaVu Sans"/>
        <a:ea typeface="方正书宋_GBK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6052</Words>
  <Application>WPS 演示</Application>
  <PresentationFormat/>
  <Paragraphs>583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Arial</vt:lpstr>
      <vt:lpstr>DejaVu Sans</vt:lpstr>
      <vt:lpstr>DejaVu Sans</vt:lpstr>
      <vt:lpstr>方正书宋_GBK</vt:lpstr>
      <vt:lpstr>Noto Sans SC</vt:lpstr>
      <vt:lpstr>仿宋_GB2312</vt:lpstr>
      <vt:lpstr>微软雅黑</vt:lpstr>
      <vt:lpstr>黑体</vt:lpstr>
      <vt:lpstr>宋体</vt:lpstr>
      <vt:lpstr>Arial Unicode MS</vt:lpstr>
      <vt:lpstr>Symbola</vt:lpstr>
      <vt:lpstr>Noto Sans CJK JP Bold</vt:lpstr>
      <vt:lpstr>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ht706</cp:lastModifiedBy>
  <cp:revision>9</cp:revision>
  <dcterms:created xsi:type="dcterms:W3CDTF">2026-04-27T01:55:55Z</dcterms:created>
  <dcterms:modified xsi:type="dcterms:W3CDTF">2026-04-27T01:55:55Z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CF64F7E23B5AF1A89846E7690B8D1337_42</vt:lpwstr>
  </property>
  <property fmtid="{D5CDD505-2E9C-101B-9397-08002B2CF9AE}" pid="3" name="KSOProductBuildVer">
    <vt:lpwstr>2052-11.8.2.10229</vt:lpwstr>
  </property>
</Properties>
</file>